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0"/>
  </p:notesMasterIdLst>
  <p:handoutMasterIdLst>
    <p:handoutMasterId r:id="rId31"/>
  </p:handoutMasterIdLst>
  <p:sldIdLst>
    <p:sldId id="256" r:id="rId5"/>
    <p:sldId id="330" r:id="rId6"/>
    <p:sldId id="257" r:id="rId7"/>
    <p:sldId id="258" r:id="rId8"/>
    <p:sldId id="275" r:id="rId9"/>
    <p:sldId id="274" r:id="rId10"/>
    <p:sldId id="259" r:id="rId11"/>
    <p:sldId id="282" r:id="rId12"/>
    <p:sldId id="276" r:id="rId13"/>
    <p:sldId id="294" r:id="rId14"/>
    <p:sldId id="317" r:id="rId15"/>
    <p:sldId id="318" r:id="rId16"/>
    <p:sldId id="320" r:id="rId17"/>
    <p:sldId id="319" r:id="rId18"/>
    <p:sldId id="321" r:id="rId19"/>
    <p:sldId id="322" r:id="rId20"/>
    <p:sldId id="323" r:id="rId21"/>
    <p:sldId id="324" r:id="rId22"/>
    <p:sldId id="289" r:id="rId23"/>
    <p:sldId id="325" r:id="rId24"/>
    <p:sldId id="326" r:id="rId25"/>
    <p:sldId id="288" r:id="rId26"/>
    <p:sldId id="327" r:id="rId27"/>
    <p:sldId id="329" r:id="rId28"/>
    <p:sldId id="328" r:id="rId29"/>
  </p:sldIdLst>
  <p:sldSz cx="9144000" cy="6858000" type="screen4x3"/>
  <p:notesSz cx="6819900" cy="9918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01E5EA-A5EB-CDB7-44A4-1C28FF1F00AB}" v="145" dt="2026-09-14T18:26:03.6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5320" autoAdjust="0"/>
  </p:normalViewPr>
  <p:slideViewPr>
    <p:cSldViewPr>
      <p:cViewPr varScale="1">
        <p:scale>
          <a:sx n="82" d="100"/>
          <a:sy n="82" d="100"/>
        </p:scale>
        <p:origin x="165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B801E5EA-A5EB-CDB7-44A4-1C28FF1F00AB}"/>
    <pc:docChg chg="modSld">
      <pc:chgData name="" userId="" providerId="" clId="Web-{B801E5EA-A5EB-CDB7-44A4-1C28FF1F00AB}" dt="2026-09-14T18:07:44.144" v="7" actId="20577"/>
      <pc:docMkLst>
        <pc:docMk/>
      </pc:docMkLst>
      <pc:sldChg chg="modSp">
        <pc:chgData name="" userId="" providerId="" clId="Web-{B801E5EA-A5EB-CDB7-44A4-1C28FF1F00AB}" dt="2026-09-14T18:07:44.144" v="7" actId="20577"/>
        <pc:sldMkLst>
          <pc:docMk/>
          <pc:sldMk cId="4095878140" sldId="257"/>
        </pc:sldMkLst>
        <pc:spChg chg="mod">
          <ac:chgData name="" userId="" providerId="" clId="Web-{B801E5EA-A5EB-CDB7-44A4-1C28FF1F00AB}" dt="2026-09-14T18:07:44.144" v="7" actId="20577"/>
          <ac:spMkLst>
            <pc:docMk/>
            <pc:sldMk cId="4095878140" sldId="257"/>
            <ac:spMk id="5" creationId="{00000000-0000-0000-0000-000000000000}"/>
          </ac:spMkLst>
        </pc:spChg>
      </pc:sldChg>
    </pc:docChg>
  </pc:docChgLst>
  <pc:docChgLst>
    <pc:chgData name="Aidan Thorn" userId="S::athorn@southbersted.co.uk::a10c7d06-e75e-4a87-816a-ba4f2b5b1a49" providerId="AD" clId="Web-{B801E5EA-A5EB-CDB7-44A4-1C28FF1F00AB}"/>
    <pc:docChg chg="modSld">
      <pc:chgData name="Aidan Thorn" userId="S::athorn@southbersted.co.uk::a10c7d06-e75e-4a87-816a-ba4f2b5b1a49" providerId="AD" clId="Web-{B801E5EA-A5EB-CDB7-44A4-1C28FF1F00AB}" dt="2026-09-14T18:26:02.981" v="93" actId="20577"/>
      <pc:docMkLst>
        <pc:docMk/>
      </pc:docMkLst>
      <pc:sldChg chg="modSp">
        <pc:chgData name="Aidan Thorn" userId="S::athorn@southbersted.co.uk::a10c7d06-e75e-4a87-816a-ba4f2b5b1a49" providerId="AD" clId="Web-{B801E5EA-A5EB-CDB7-44A4-1C28FF1F00AB}" dt="2026-09-14T18:07:51.222" v="7" actId="20577"/>
        <pc:sldMkLst>
          <pc:docMk/>
          <pc:sldMk cId="4095878140" sldId="257"/>
        </pc:sldMkLst>
        <pc:spChg chg="mod">
          <ac:chgData name="Aidan Thorn" userId="S::athorn@southbersted.co.uk::a10c7d06-e75e-4a87-816a-ba4f2b5b1a49" providerId="AD" clId="Web-{B801E5EA-A5EB-CDB7-44A4-1C28FF1F00AB}" dt="2026-09-14T18:07:51.222" v="7" actId="20577"/>
          <ac:spMkLst>
            <pc:docMk/>
            <pc:sldMk cId="4095878140" sldId="257"/>
            <ac:spMk id="5" creationId="{00000000-0000-0000-0000-000000000000}"/>
          </ac:spMkLst>
        </pc:spChg>
      </pc:sldChg>
      <pc:sldChg chg="modSp">
        <pc:chgData name="Aidan Thorn" userId="S::athorn@southbersted.co.uk::a10c7d06-e75e-4a87-816a-ba4f2b5b1a49" providerId="AD" clId="Web-{B801E5EA-A5EB-CDB7-44A4-1C28FF1F00AB}" dt="2026-09-14T18:08:52.130" v="10" actId="20577"/>
        <pc:sldMkLst>
          <pc:docMk/>
          <pc:sldMk cId="1059801050" sldId="259"/>
        </pc:sldMkLst>
        <pc:spChg chg="mod">
          <ac:chgData name="Aidan Thorn" userId="S::athorn@southbersted.co.uk::a10c7d06-e75e-4a87-816a-ba4f2b5b1a49" providerId="AD" clId="Web-{B801E5EA-A5EB-CDB7-44A4-1C28FF1F00AB}" dt="2026-09-14T18:08:52.130" v="10" actId="20577"/>
          <ac:spMkLst>
            <pc:docMk/>
            <pc:sldMk cId="1059801050" sldId="259"/>
            <ac:spMk id="2" creationId="{00000000-0000-0000-0000-000000000000}"/>
          </ac:spMkLst>
        </pc:spChg>
      </pc:sldChg>
      <pc:sldChg chg="delSp modSp">
        <pc:chgData name="Aidan Thorn" userId="S::athorn@southbersted.co.uk::a10c7d06-e75e-4a87-816a-ba4f2b5b1a49" providerId="AD" clId="Web-{B801E5EA-A5EB-CDB7-44A4-1C28FF1F00AB}" dt="2026-09-14T18:09:39.318" v="16" actId="1076"/>
        <pc:sldMkLst>
          <pc:docMk/>
          <pc:sldMk cId="2382508407" sldId="276"/>
        </pc:sldMkLst>
        <pc:picChg chg="del">
          <ac:chgData name="Aidan Thorn" userId="S::athorn@southbersted.co.uk::a10c7d06-e75e-4a87-816a-ba4f2b5b1a49" providerId="AD" clId="Web-{B801E5EA-A5EB-CDB7-44A4-1C28FF1F00AB}" dt="2026-09-14T18:09:25.178" v="11"/>
          <ac:picMkLst>
            <pc:docMk/>
            <pc:sldMk cId="2382508407" sldId="276"/>
            <ac:picMk id="6" creationId="{8BA85CF0-9721-4167-B6AA-A199C62F9BF5}"/>
          </ac:picMkLst>
        </pc:picChg>
        <pc:picChg chg="del">
          <ac:chgData name="Aidan Thorn" userId="S::athorn@southbersted.co.uk::a10c7d06-e75e-4a87-816a-ba4f2b5b1a49" providerId="AD" clId="Web-{B801E5EA-A5EB-CDB7-44A4-1C28FF1F00AB}" dt="2026-09-14T18:09:28.678" v="13"/>
          <ac:picMkLst>
            <pc:docMk/>
            <pc:sldMk cId="2382508407" sldId="276"/>
            <ac:picMk id="10" creationId="{6DC5408D-740B-4867-A7A8-9CB4B4F23227}"/>
          </ac:picMkLst>
        </pc:picChg>
        <pc:picChg chg="del">
          <ac:chgData name="Aidan Thorn" userId="S::athorn@southbersted.co.uk::a10c7d06-e75e-4a87-816a-ba4f2b5b1a49" providerId="AD" clId="Web-{B801E5EA-A5EB-CDB7-44A4-1C28FF1F00AB}" dt="2026-09-14T18:09:26.787" v="12"/>
          <ac:picMkLst>
            <pc:docMk/>
            <pc:sldMk cId="2382508407" sldId="276"/>
            <ac:picMk id="13" creationId="{4696A78C-CF1D-40C4-B0EC-10DDA673296F}"/>
          </ac:picMkLst>
        </pc:picChg>
        <pc:picChg chg="mod">
          <ac:chgData name="Aidan Thorn" userId="S::athorn@southbersted.co.uk::a10c7d06-e75e-4a87-816a-ba4f2b5b1a49" providerId="AD" clId="Web-{B801E5EA-A5EB-CDB7-44A4-1C28FF1F00AB}" dt="2026-09-14T18:09:32.443" v="14" actId="1076"/>
          <ac:picMkLst>
            <pc:docMk/>
            <pc:sldMk cId="2382508407" sldId="276"/>
            <ac:picMk id="15" creationId="{1512EB83-1251-4B68-B2FF-DF51BE11F1AC}"/>
          </ac:picMkLst>
        </pc:picChg>
        <pc:picChg chg="mod">
          <ac:chgData name="Aidan Thorn" userId="S::athorn@southbersted.co.uk::a10c7d06-e75e-4a87-816a-ba4f2b5b1a49" providerId="AD" clId="Web-{B801E5EA-A5EB-CDB7-44A4-1C28FF1F00AB}" dt="2026-09-14T18:09:39.318" v="16" actId="1076"/>
          <ac:picMkLst>
            <pc:docMk/>
            <pc:sldMk cId="2382508407" sldId="276"/>
            <ac:picMk id="17" creationId="{26789007-DE72-4AF2-A9BE-93C3B4C8D3DD}"/>
          </ac:picMkLst>
        </pc:picChg>
        <pc:picChg chg="mod">
          <ac:chgData name="Aidan Thorn" userId="S::athorn@southbersted.co.uk::a10c7d06-e75e-4a87-816a-ba4f2b5b1a49" providerId="AD" clId="Web-{B801E5EA-A5EB-CDB7-44A4-1C28FF1F00AB}" dt="2026-09-14T18:09:34.787" v="15" actId="1076"/>
          <ac:picMkLst>
            <pc:docMk/>
            <pc:sldMk cId="2382508407" sldId="276"/>
            <ac:picMk id="19" creationId="{65536599-4089-4664-93E2-495782A44D23}"/>
          </ac:picMkLst>
        </pc:picChg>
      </pc:sldChg>
      <pc:sldChg chg="modSp">
        <pc:chgData name="Aidan Thorn" userId="S::athorn@southbersted.co.uk::a10c7d06-e75e-4a87-816a-ba4f2b5b1a49" providerId="AD" clId="Web-{B801E5EA-A5EB-CDB7-44A4-1C28FF1F00AB}" dt="2026-09-14T18:12:03.743" v="33" actId="20577"/>
        <pc:sldMkLst>
          <pc:docMk/>
          <pc:sldMk cId="2873844459" sldId="319"/>
        </pc:sldMkLst>
        <pc:spChg chg="mod">
          <ac:chgData name="Aidan Thorn" userId="S::athorn@southbersted.co.uk::a10c7d06-e75e-4a87-816a-ba4f2b5b1a49" providerId="AD" clId="Web-{B801E5EA-A5EB-CDB7-44A4-1C28FF1F00AB}" dt="2026-09-14T18:12:03.743" v="33" actId="20577"/>
          <ac:spMkLst>
            <pc:docMk/>
            <pc:sldMk cId="2873844459" sldId="319"/>
            <ac:spMk id="4" creationId="{DB87BB70-A464-49A4-9917-A43D570C357A}"/>
          </ac:spMkLst>
        </pc:spChg>
      </pc:sldChg>
      <pc:sldChg chg="modSp">
        <pc:chgData name="Aidan Thorn" userId="S::athorn@southbersted.co.uk::a10c7d06-e75e-4a87-816a-ba4f2b5b1a49" providerId="AD" clId="Web-{B801E5EA-A5EB-CDB7-44A4-1C28FF1F00AB}" dt="2026-09-14T18:11:15.805" v="28" actId="20577"/>
        <pc:sldMkLst>
          <pc:docMk/>
          <pc:sldMk cId="2045206138" sldId="320"/>
        </pc:sldMkLst>
        <pc:spChg chg="mod">
          <ac:chgData name="Aidan Thorn" userId="S::athorn@southbersted.co.uk::a10c7d06-e75e-4a87-816a-ba4f2b5b1a49" providerId="AD" clId="Web-{B801E5EA-A5EB-CDB7-44A4-1C28FF1F00AB}" dt="2026-09-14T18:11:15.805" v="28" actId="20577"/>
          <ac:spMkLst>
            <pc:docMk/>
            <pc:sldMk cId="2045206138" sldId="320"/>
            <ac:spMk id="5" creationId="{00000000-0000-0000-0000-000000000000}"/>
          </ac:spMkLst>
        </pc:spChg>
      </pc:sldChg>
      <pc:sldChg chg="modSp">
        <pc:chgData name="Aidan Thorn" userId="S::athorn@southbersted.co.uk::a10c7d06-e75e-4a87-816a-ba4f2b5b1a49" providerId="AD" clId="Web-{B801E5EA-A5EB-CDB7-44A4-1C28FF1F00AB}" dt="2026-09-14T18:16:20.684" v="37" actId="20577"/>
        <pc:sldMkLst>
          <pc:docMk/>
          <pc:sldMk cId="1628588994" sldId="321"/>
        </pc:sldMkLst>
        <pc:spChg chg="mod">
          <ac:chgData name="Aidan Thorn" userId="S::athorn@southbersted.co.uk::a10c7d06-e75e-4a87-816a-ba4f2b5b1a49" providerId="AD" clId="Web-{B801E5EA-A5EB-CDB7-44A4-1C28FF1F00AB}" dt="2026-09-14T18:16:20.684" v="37" actId="20577"/>
          <ac:spMkLst>
            <pc:docMk/>
            <pc:sldMk cId="1628588994" sldId="321"/>
            <ac:spMk id="3" creationId="{00000000-0000-0000-0000-000000000000}"/>
          </ac:spMkLst>
        </pc:spChg>
      </pc:sldChg>
      <pc:sldChg chg="modSp">
        <pc:chgData name="Aidan Thorn" userId="S::athorn@southbersted.co.uk::a10c7d06-e75e-4a87-816a-ba4f2b5b1a49" providerId="AD" clId="Web-{B801E5EA-A5EB-CDB7-44A4-1C28FF1F00AB}" dt="2026-09-14T18:26:02.981" v="93" actId="20577"/>
        <pc:sldMkLst>
          <pc:docMk/>
          <pc:sldMk cId="1625134400" sldId="329"/>
        </pc:sldMkLst>
        <pc:spChg chg="mod">
          <ac:chgData name="Aidan Thorn" userId="S::athorn@southbersted.co.uk::a10c7d06-e75e-4a87-816a-ba4f2b5b1a49" providerId="AD" clId="Web-{B801E5EA-A5EB-CDB7-44A4-1C28FF1F00AB}" dt="2026-09-14T18:26:02.981" v="93" actId="20577"/>
          <ac:spMkLst>
            <pc:docMk/>
            <pc:sldMk cId="1625134400" sldId="329"/>
            <ac:spMk id="3" creationId="{05E0FD39-F059-4238-BA8D-C0DD18C89D2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5343"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62964" y="0"/>
            <a:ext cx="2955343" cy="496332"/>
          </a:xfrm>
          <a:prstGeom prst="rect">
            <a:avLst/>
          </a:prstGeom>
        </p:spPr>
        <p:txBody>
          <a:bodyPr vert="horz" lIns="91440" tIns="45720" rIns="91440" bIns="45720" rtlCol="0"/>
          <a:lstStyle>
            <a:lvl1pPr algn="r">
              <a:defRPr sz="1200"/>
            </a:lvl1pPr>
          </a:lstStyle>
          <a:p>
            <a:fld id="{65C5E993-06AF-4D09-ACD4-42584BFFDE8A}" type="datetimeFigureOut">
              <a:rPr lang="en-GB" smtClean="0"/>
              <a:pPr/>
              <a:t>14/09/2026</a:t>
            </a:fld>
            <a:endParaRPr lang="en-GB" dirty="0"/>
          </a:p>
        </p:txBody>
      </p:sp>
      <p:sp>
        <p:nvSpPr>
          <p:cNvPr id="4" name="Footer Placeholder 3"/>
          <p:cNvSpPr>
            <a:spLocks noGrp="1"/>
          </p:cNvSpPr>
          <p:nvPr>
            <p:ph type="ftr" sz="quarter" idx="2"/>
          </p:nvPr>
        </p:nvSpPr>
        <p:spPr>
          <a:xfrm>
            <a:off x="0" y="9420783"/>
            <a:ext cx="2955343" cy="496331"/>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62964" y="9420783"/>
            <a:ext cx="2955343" cy="496331"/>
          </a:xfrm>
          <a:prstGeom prst="rect">
            <a:avLst/>
          </a:prstGeom>
        </p:spPr>
        <p:txBody>
          <a:bodyPr vert="horz" lIns="91440" tIns="45720" rIns="91440" bIns="45720" rtlCol="0" anchor="b"/>
          <a:lstStyle>
            <a:lvl1pPr algn="r">
              <a:defRPr sz="1200"/>
            </a:lvl1pPr>
          </a:lstStyle>
          <a:p>
            <a:fld id="{A9AED59D-E413-46F1-9DBC-BEB56493258F}" type="slidenum">
              <a:rPr lang="en-GB" smtClean="0"/>
              <a:pPr/>
              <a:t>‹#›</a:t>
            </a:fld>
            <a:endParaRPr lang="en-GB" dirty="0"/>
          </a:p>
        </p:txBody>
      </p:sp>
    </p:spTree>
    <p:extLst>
      <p:ext uri="{BB962C8B-B14F-4D97-AF65-F5344CB8AC3E}">
        <p14:creationId xmlns:p14="http://schemas.microsoft.com/office/powerpoint/2010/main" val="3835261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5343"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62964" y="0"/>
            <a:ext cx="2955343" cy="496332"/>
          </a:xfrm>
          <a:prstGeom prst="rect">
            <a:avLst/>
          </a:prstGeom>
        </p:spPr>
        <p:txBody>
          <a:bodyPr vert="horz" lIns="91440" tIns="45720" rIns="91440" bIns="45720" rtlCol="0"/>
          <a:lstStyle>
            <a:lvl1pPr algn="r">
              <a:defRPr sz="1200"/>
            </a:lvl1pPr>
          </a:lstStyle>
          <a:p>
            <a:fld id="{DC802813-F817-4686-85B3-6573FC39F929}" type="datetimeFigureOut">
              <a:rPr lang="en-GB" smtClean="0"/>
              <a:pPr/>
              <a:t>14/09/2026</a:t>
            </a:fld>
            <a:endParaRPr lang="en-GB" dirty="0"/>
          </a:p>
        </p:txBody>
      </p:sp>
      <p:sp>
        <p:nvSpPr>
          <p:cNvPr id="4" name="Slide Image Placeholder 3"/>
          <p:cNvSpPr>
            <a:spLocks noGrp="1" noRot="1" noChangeAspect="1"/>
          </p:cNvSpPr>
          <p:nvPr>
            <p:ph type="sldImg" idx="2"/>
          </p:nvPr>
        </p:nvSpPr>
        <p:spPr>
          <a:xfrm>
            <a:off x="928688" y="742950"/>
            <a:ext cx="4962525" cy="3721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1513" y="4711184"/>
            <a:ext cx="5456875" cy="446381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0783"/>
            <a:ext cx="2955343" cy="496331"/>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62964" y="9420783"/>
            <a:ext cx="2955343" cy="496331"/>
          </a:xfrm>
          <a:prstGeom prst="rect">
            <a:avLst/>
          </a:prstGeom>
        </p:spPr>
        <p:txBody>
          <a:bodyPr vert="horz" lIns="91440" tIns="45720" rIns="91440" bIns="45720" rtlCol="0" anchor="b"/>
          <a:lstStyle>
            <a:lvl1pPr algn="r">
              <a:defRPr sz="1200"/>
            </a:lvl1pPr>
          </a:lstStyle>
          <a:p>
            <a:fld id="{DED1CDCB-1A33-4736-B5BF-CD0CC1C1048B}" type="slidenum">
              <a:rPr lang="en-GB" smtClean="0"/>
              <a:pPr/>
              <a:t>‹#›</a:t>
            </a:fld>
            <a:endParaRPr lang="en-GB" dirty="0"/>
          </a:p>
        </p:txBody>
      </p:sp>
    </p:spTree>
    <p:extLst>
      <p:ext uri="{BB962C8B-B14F-4D97-AF65-F5344CB8AC3E}">
        <p14:creationId xmlns:p14="http://schemas.microsoft.com/office/powerpoint/2010/main" val="328826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A4E150-587C-4B4B-AAB8-2667E645FA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6E1496-3405-4FFF-94F2-EBA54FFC4EF7}"/>
              </a:ext>
            </a:extLst>
          </p:cNvPr>
          <p:cNvSpPr txBox="1">
            <a:spLocks noGrp="1"/>
          </p:cNvSpPr>
          <p:nvPr>
            <p:ph type="body" sz="quarter" idx="1"/>
          </p:nvPr>
        </p:nvSpPr>
        <p:spPr/>
        <p:txBody>
          <a:bodyPr/>
          <a:lstStyle/>
          <a:p>
            <a:pPr lvl="0" defTabSz="914125"/>
            <a:r>
              <a:rPr lang="en-GB"/>
              <a:t>If you have visited our website you may have read our mission statement; following on from a mock SIAMs, we have reviewed parts of this and underpinned our vision with a biblical reference. Presently there is a lot of research that states that children currently in education will be holding jobs that don’t even exist yet with technology that hasn’t even been invented. Therefore; it is our belief at South Bersted that we develop and nurture the whole child in becoming a reflective problem solver. </a:t>
            </a:r>
          </a:p>
          <a:p>
            <a:pPr lvl="0"/>
            <a:endParaRPr lang="en-US"/>
          </a:p>
        </p:txBody>
      </p:sp>
      <p:sp>
        <p:nvSpPr>
          <p:cNvPr id="4" name="Slide Number Placeholder 3">
            <a:extLst>
              <a:ext uri="{FF2B5EF4-FFF2-40B4-BE49-F238E27FC236}">
                <a16:creationId xmlns:a16="http://schemas.microsoft.com/office/drawing/2014/main" id="{BEBEB893-5EAD-4F98-A41E-9D7A18ECB658}"/>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50EB978-850B-40DD-8068-834723B9364D}" type="slidenum">
              <a:t>2</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will need to</a:t>
            </a:r>
            <a:r>
              <a:rPr lang="en-GB" baseline="0" dirty="0"/>
              <a:t> upload the Keys to Success from the website. </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4</a:t>
            </a:fld>
            <a:endParaRPr lang="en-GB" dirty="0"/>
          </a:p>
        </p:txBody>
      </p:sp>
    </p:spTree>
    <p:extLst>
      <p:ext uri="{BB962C8B-B14F-4D97-AF65-F5344CB8AC3E}">
        <p14:creationId xmlns:p14="http://schemas.microsoft.com/office/powerpoint/2010/main" val="1446475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will need to</a:t>
            </a:r>
            <a:r>
              <a:rPr lang="en-GB" baseline="0" dirty="0"/>
              <a:t> upload the Keys to Success from the website. </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5</a:t>
            </a:fld>
            <a:endParaRPr lang="en-GB" dirty="0"/>
          </a:p>
        </p:txBody>
      </p:sp>
    </p:spTree>
    <p:extLst>
      <p:ext uri="{BB962C8B-B14F-4D97-AF65-F5344CB8AC3E}">
        <p14:creationId xmlns:p14="http://schemas.microsoft.com/office/powerpoint/2010/main" val="1446475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add your year group’s book marks</a:t>
            </a:r>
            <a:r>
              <a:rPr lang="en-GB" baseline="0" dirty="0"/>
              <a:t> to this page. </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6</a:t>
            </a:fld>
            <a:endParaRPr lang="en-GB" dirty="0"/>
          </a:p>
        </p:txBody>
      </p:sp>
    </p:spTree>
    <p:extLst>
      <p:ext uri="{BB962C8B-B14F-4D97-AF65-F5344CB8AC3E}">
        <p14:creationId xmlns:p14="http://schemas.microsoft.com/office/powerpoint/2010/main" val="3055951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add</a:t>
            </a:r>
            <a:r>
              <a:rPr lang="en-GB" baseline="0" dirty="0"/>
              <a:t> your completed overview for the Autumn Term </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7</a:t>
            </a:fld>
            <a:endParaRPr lang="en-GB" dirty="0"/>
          </a:p>
        </p:txBody>
      </p:sp>
    </p:spTree>
    <p:extLst>
      <p:ext uri="{BB962C8B-B14F-4D97-AF65-F5344CB8AC3E}">
        <p14:creationId xmlns:p14="http://schemas.microsoft.com/office/powerpoint/2010/main" val="1676382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add pictures</a:t>
            </a:r>
            <a:r>
              <a:rPr lang="en-GB" baseline="0" dirty="0"/>
              <a:t> of your stunning start</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9</a:t>
            </a:fld>
            <a:endParaRPr lang="en-GB" dirty="0"/>
          </a:p>
        </p:txBody>
      </p:sp>
    </p:spTree>
    <p:extLst>
      <p:ext uri="{BB962C8B-B14F-4D97-AF65-F5344CB8AC3E}">
        <p14:creationId xmlns:p14="http://schemas.microsoft.com/office/powerpoint/2010/main" val="3756849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 and delete as appropriate </a:t>
            </a:r>
          </a:p>
        </p:txBody>
      </p:sp>
      <p:sp>
        <p:nvSpPr>
          <p:cNvPr id="4" name="Slide Number Placeholder 3"/>
          <p:cNvSpPr>
            <a:spLocks noGrp="1"/>
          </p:cNvSpPr>
          <p:nvPr>
            <p:ph type="sldNum" sz="quarter" idx="10"/>
          </p:nvPr>
        </p:nvSpPr>
        <p:spPr/>
        <p:txBody>
          <a:bodyPr/>
          <a:lstStyle/>
          <a:p>
            <a:fld id="{DED1CDCB-1A33-4736-B5BF-CD0CC1C1048B}" type="slidenum">
              <a:rPr lang="en-GB" smtClean="0"/>
              <a:pPr/>
              <a:t>10</a:t>
            </a:fld>
            <a:endParaRPr lang="en-GB" dirty="0"/>
          </a:p>
        </p:txBody>
      </p:sp>
    </p:spTree>
    <p:extLst>
      <p:ext uri="{BB962C8B-B14F-4D97-AF65-F5344CB8AC3E}">
        <p14:creationId xmlns:p14="http://schemas.microsoft.com/office/powerpoint/2010/main" val="1762645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Add and delete as appropriate </a:t>
            </a:r>
          </a:p>
          <a:p>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13</a:t>
            </a:fld>
            <a:endParaRPr lang="en-GB" dirty="0"/>
          </a:p>
        </p:txBody>
      </p:sp>
    </p:spTree>
    <p:extLst>
      <p:ext uri="{BB962C8B-B14F-4D97-AF65-F5344CB8AC3E}">
        <p14:creationId xmlns:p14="http://schemas.microsoft.com/office/powerpoint/2010/main" val="775123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Delete as appropriate</a:t>
            </a:r>
            <a:r>
              <a:rPr lang="en-GB" baseline="0" dirty="0"/>
              <a:t> for KS 1 or 2</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17</a:t>
            </a:fld>
            <a:endParaRPr lang="en-GB" dirty="0"/>
          </a:p>
        </p:txBody>
      </p:sp>
    </p:spTree>
    <p:extLst>
      <p:ext uri="{BB962C8B-B14F-4D97-AF65-F5344CB8AC3E}">
        <p14:creationId xmlns:p14="http://schemas.microsoft.com/office/powerpoint/2010/main" val="1255620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add what you give green dojos for</a:t>
            </a:r>
          </a:p>
        </p:txBody>
      </p:sp>
      <p:sp>
        <p:nvSpPr>
          <p:cNvPr id="4" name="Slide Number Placeholder 3"/>
          <p:cNvSpPr>
            <a:spLocks noGrp="1"/>
          </p:cNvSpPr>
          <p:nvPr>
            <p:ph type="sldNum" sz="quarter" idx="10"/>
          </p:nvPr>
        </p:nvSpPr>
        <p:spPr/>
        <p:txBody>
          <a:bodyPr/>
          <a:lstStyle/>
          <a:p>
            <a:fld id="{DED1CDCB-1A33-4736-B5BF-CD0CC1C1048B}" type="slidenum">
              <a:rPr lang="en-GB" smtClean="0"/>
              <a:pPr/>
              <a:t>18</a:t>
            </a:fld>
            <a:endParaRPr lang="en-GB" dirty="0"/>
          </a:p>
        </p:txBody>
      </p:sp>
    </p:spTree>
    <p:extLst>
      <p:ext uri="{BB962C8B-B14F-4D97-AF65-F5344CB8AC3E}">
        <p14:creationId xmlns:p14="http://schemas.microsoft.com/office/powerpoint/2010/main" val="1841722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add what you give green dojos for</a:t>
            </a:r>
          </a:p>
        </p:txBody>
      </p:sp>
      <p:sp>
        <p:nvSpPr>
          <p:cNvPr id="4" name="Slide Number Placeholder 3"/>
          <p:cNvSpPr>
            <a:spLocks noGrp="1"/>
          </p:cNvSpPr>
          <p:nvPr>
            <p:ph type="sldNum" sz="quarter" idx="10"/>
          </p:nvPr>
        </p:nvSpPr>
        <p:spPr/>
        <p:txBody>
          <a:bodyPr/>
          <a:lstStyle/>
          <a:p>
            <a:fld id="{DED1CDCB-1A33-4736-B5BF-CD0CC1C1048B}" type="slidenum">
              <a:rPr lang="en-GB" smtClean="0"/>
              <a:pPr/>
              <a:t>20</a:t>
            </a:fld>
            <a:endParaRPr lang="en-GB" dirty="0"/>
          </a:p>
        </p:txBody>
      </p:sp>
    </p:spTree>
    <p:extLst>
      <p:ext uri="{BB962C8B-B14F-4D97-AF65-F5344CB8AC3E}">
        <p14:creationId xmlns:p14="http://schemas.microsoft.com/office/powerpoint/2010/main" val="1841722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Currently, we are reviewing the whole</a:t>
            </a:r>
            <a:r>
              <a:rPr lang="en-GB" baseline="0" dirty="0"/>
              <a:t> school behaviour policy. At present these are our rewards and sanctions. </a:t>
            </a:r>
          </a:p>
          <a:p>
            <a:r>
              <a:rPr lang="en-GB" baseline="0" dirty="0"/>
              <a:t>Please discuss the whole class rules and rewards that were created during the first week. </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21</a:t>
            </a:fld>
            <a:endParaRPr lang="en-GB" dirty="0"/>
          </a:p>
        </p:txBody>
      </p:sp>
    </p:spTree>
    <p:extLst>
      <p:ext uri="{BB962C8B-B14F-4D97-AF65-F5344CB8AC3E}">
        <p14:creationId xmlns:p14="http://schemas.microsoft.com/office/powerpoint/2010/main" val="940911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A8438C2-A8B2-44C8-B2B0-E96A25892A9E}" type="datetimeFigureOut">
              <a:rPr lang="en-GB" smtClean="0"/>
              <a:pPr/>
              <a:t>14/09/2026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8438C2-A8B2-44C8-B2B0-E96A25892A9E}" type="datetimeFigureOut">
              <a:rPr lang="en-GB" smtClean="0"/>
              <a:pPr/>
              <a:t>14/09/2026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8438C2-A8B2-44C8-B2B0-E96A25892A9E}" type="datetimeFigureOut">
              <a:rPr lang="en-GB" smtClean="0"/>
              <a:pPr/>
              <a:t>14/09/2026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8438C2-A8B2-44C8-B2B0-E96A25892A9E}" type="datetimeFigureOut">
              <a:rPr lang="en-GB" smtClean="0"/>
              <a:pPr/>
              <a:t>14/09/2026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D83B78C-22F4-4821-8CED-53AE192CBD4E}"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A8438C2-A8B2-44C8-B2B0-E96A25892A9E}" type="datetimeFigureOut">
              <a:rPr lang="en-GB" smtClean="0"/>
              <a:pPr/>
              <a:t>14/09/2026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D83B78C-22F4-4821-8CED-53AE192CBD4E}"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A8438C2-A8B2-44C8-B2B0-E96A25892A9E}" type="datetimeFigureOut">
              <a:rPr lang="en-GB" smtClean="0"/>
              <a:pPr/>
              <a:t>14/09/2026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D83B78C-22F4-4821-8CED-53AE192CBD4E}"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8438C2-A8B2-44C8-B2B0-E96A25892A9E}" type="datetimeFigureOut">
              <a:rPr lang="en-GB" smtClean="0"/>
              <a:pPr/>
              <a:t>14/09/2026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8D83B78C-22F4-4821-8CED-53AE192CBD4E}"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8438C2-A8B2-44C8-B2B0-E96A25892A9E}" type="datetimeFigureOut">
              <a:rPr lang="en-GB" smtClean="0"/>
              <a:pPr/>
              <a:t>14/09/2026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D83B78C-22F4-4821-8CED-53AE192CBD4E}" type="slidenum">
              <a:rPr lang="en-GB" smtClean="0"/>
              <a:pPr/>
              <a:t>‹#›</a:t>
            </a:fld>
            <a:endParaRPr lang="en-GB" dirty="0"/>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A8438C2-A8B2-44C8-B2B0-E96A25892A9E}" type="datetimeFigureOut">
              <a:rPr lang="en-GB" smtClean="0"/>
              <a:pPr/>
              <a:t>14/09/2026</a:t>
            </a:fld>
            <a:endParaRPr lang="en-GB" dirty="0"/>
          </a:p>
        </p:txBody>
      </p:sp>
      <p:sp>
        <p:nvSpPr>
          <p:cNvPr id="9" name="Slide Number Placeholder 8"/>
          <p:cNvSpPr>
            <a:spLocks noGrp="1"/>
          </p:cNvSpPr>
          <p:nvPr>
            <p:ph type="sldNum" sz="quarter" idx="11"/>
          </p:nvPr>
        </p:nvSpPr>
        <p:spPr/>
        <p:txBody>
          <a:bodyPr/>
          <a:lstStyle/>
          <a:p>
            <a:fld id="{8D83B78C-22F4-4821-8CED-53AE192CBD4E}" type="slidenum">
              <a:rPr lang="en-GB" smtClean="0"/>
              <a:pPr/>
              <a:t>‹#›</a:t>
            </a:fld>
            <a:endParaRPr lang="en-GB" dirty="0"/>
          </a:p>
        </p:txBody>
      </p:sp>
      <p:sp>
        <p:nvSpPr>
          <p:cNvPr id="10" name="Footer Placeholder 9"/>
          <p:cNvSpPr>
            <a:spLocks noGrp="1"/>
          </p:cNvSpPr>
          <p:nvPr>
            <p:ph type="ftr" sz="quarter" idx="12"/>
          </p:nvPr>
        </p:nvSpPr>
        <p:spPr/>
        <p:txBody>
          <a:bodyPr/>
          <a:lstStyle/>
          <a:p>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8438C2-A8B2-44C8-B2B0-E96A25892A9E}" type="datetimeFigureOut">
              <a:rPr lang="en-GB" smtClean="0"/>
              <a:pPr/>
              <a:t>14/09/2026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8438C2-A8B2-44C8-B2B0-E96A25892A9E}" type="datetimeFigureOut">
              <a:rPr lang="en-GB" smtClean="0"/>
              <a:pPr/>
              <a:t>14/09/2026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D83B78C-22F4-4821-8CED-53AE192CBD4E}"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8D83B78C-22F4-4821-8CED-53AE192CBD4E}" type="slidenum">
              <a:rPr lang="en-GB" smtClean="0"/>
              <a:pPr/>
              <a:t>‹#›</a:t>
            </a:fld>
            <a:endParaRPr lang="en-GB"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A8438C2-A8B2-44C8-B2B0-E96A25892A9E}" type="datetimeFigureOut">
              <a:rPr lang="en-GB" smtClean="0"/>
              <a:pPr/>
              <a:t>14/09/2026</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gif"/></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southbersted.w-sussex.sch.uk/class-page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5656" y="4144723"/>
            <a:ext cx="5760640" cy="1077218"/>
          </a:xfrm>
          <a:prstGeom prst="rect">
            <a:avLst/>
          </a:prstGeom>
          <a:noFill/>
        </p:spPr>
        <p:txBody>
          <a:bodyPr wrap="square" rtlCol="0">
            <a:spAutoFit/>
          </a:bodyPr>
          <a:lstStyle/>
          <a:p>
            <a:pPr algn="ctr"/>
            <a:r>
              <a:rPr lang="en-GB" sz="3200" b="1" dirty="0">
                <a:solidFill>
                  <a:schemeClr val="tx2"/>
                </a:solidFill>
              </a:rPr>
              <a:t>Welcome to Year 6</a:t>
            </a:r>
          </a:p>
          <a:p>
            <a:pPr algn="ctr"/>
            <a:endParaRPr lang="en-GB" sz="3200" dirty="0">
              <a:solidFill>
                <a:schemeClr val="tx2"/>
              </a:solidFill>
            </a:endParaRPr>
          </a:p>
        </p:txBody>
      </p:sp>
      <p:pic>
        <p:nvPicPr>
          <p:cNvPr id="2" name="Picture 2" descr="L:\L\logo\school logo final2.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11667"/>
            <a:ext cx="4032448" cy="4047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020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D32273-8E38-4399-9489-74292ED90912}"/>
              </a:ext>
            </a:extLst>
          </p:cNvPr>
          <p:cNvSpPr txBox="1">
            <a:spLocks noGrp="1"/>
          </p:cNvSpPr>
          <p:nvPr>
            <p:ph idx="1"/>
          </p:nvPr>
        </p:nvSpPr>
        <p:spPr>
          <a:xfrm>
            <a:off x="1064615" y="1556792"/>
            <a:ext cx="6172200" cy="3394469"/>
          </a:xfrm>
        </p:spPr>
        <p:txBody>
          <a:bodyPr anchorCtr="1"/>
          <a:lstStyle/>
          <a:p>
            <a:pPr marL="82289" indent="0" algn="ctr">
              <a:buNone/>
            </a:pPr>
            <a:r>
              <a:rPr lang="en-US" dirty="0"/>
              <a:t>John 10:10 </a:t>
            </a:r>
            <a:r>
              <a:rPr lang="en-US" b="1" dirty="0">
                <a:solidFill>
                  <a:srgbClr val="002060"/>
                </a:solidFill>
              </a:rPr>
              <a:t>‘Life in all its Fullness.’ </a:t>
            </a:r>
            <a:endParaRPr lang="en-GB" b="1" dirty="0">
              <a:solidFill>
                <a:srgbClr val="002060"/>
              </a:solidFill>
            </a:endParaRPr>
          </a:p>
        </p:txBody>
      </p:sp>
      <p:sp>
        <p:nvSpPr>
          <p:cNvPr id="3" name="Title 2">
            <a:extLst>
              <a:ext uri="{FF2B5EF4-FFF2-40B4-BE49-F238E27FC236}">
                <a16:creationId xmlns:a16="http://schemas.microsoft.com/office/drawing/2014/main" id="{F9B65335-8F9F-40CB-A533-6C8AB9F67E54}"/>
              </a:ext>
            </a:extLst>
          </p:cNvPr>
          <p:cNvSpPr txBox="1">
            <a:spLocks noGrp="1"/>
          </p:cNvSpPr>
          <p:nvPr>
            <p:ph type="title"/>
          </p:nvPr>
        </p:nvSpPr>
        <p:spPr>
          <a:xfrm>
            <a:off x="926965" y="346248"/>
            <a:ext cx="6447500" cy="990596"/>
          </a:xfrm>
        </p:spPr>
        <p:txBody>
          <a:bodyPr anchorCtr="1"/>
          <a:lstStyle/>
          <a:p>
            <a:pPr lvl="0" algn="ctr"/>
            <a:r>
              <a:rPr lang="en-GB" sz="3600" b="1" dirty="0">
                <a:solidFill>
                  <a:srgbClr val="002060"/>
                </a:solidFill>
                <a:latin typeface="Calibri" pitchFamily="34"/>
              </a:rPr>
              <a:t>School’s Vision Statement</a:t>
            </a:r>
            <a:endParaRPr lang="en-US" sz="3600" b="1" dirty="0">
              <a:solidFill>
                <a:srgbClr val="002060"/>
              </a:solidFill>
              <a:latin typeface="Calibri" pitchFamily="34"/>
            </a:endParaRPr>
          </a:p>
        </p:txBody>
      </p:sp>
      <p:pic>
        <p:nvPicPr>
          <p:cNvPr id="4" name="Picture 2" descr="L:\L\logo\school logo final2.png">
            <a:extLst>
              <a:ext uri="{FF2B5EF4-FFF2-40B4-BE49-F238E27FC236}">
                <a16:creationId xmlns:a16="http://schemas.microsoft.com/office/drawing/2014/main" id="{4BD20EE2-5F18-499B-B5DC-8991A96091E5}"/>
              </a:ext>
            </a:extLst>
          </p:cNvPr>
          <p:cNvPicPr>
            <a:picLocks noChangeAspect="1"/>
          </p:cNvPicPr>
          <p:nvPr/>
        </p:nvPicPr>
        <p:blipFill>
          <a:blip r:embed="rId3"/>
          <a:srcRect/>
          <a:stretch>
            <a:fillRect/>
          </a:stretch>
        </p:blipFill>
        <p:spPr>
          <a:xfrm>
            <a:off x="8460432" y="5500045"/>
            <a:ext cx="683567" cy="670417"/>
          </a:xfrm>
          <a:prstGeom prst="rect">
            <a:avLst/>
          </a:prstGeom>
          <a:noFill/>
          <a:ln cap="flat">
            <a:noFill/>
          </a:ln>
        </p:spPr>
      </p:pic>
      <p:sp>
        <p:nvSpPr>
          <p:cNvPr id="6" name="TextBox 5">
            <a:extLst>
              <a:ext uri="{FF2B5EF4-FFF2-40B4-BE49-F238E27FC236}">
                <a16:creationId xmlns:a16="http://schemas.microsoft.com/office/drawing/2014/main" id="{58533ACB-B31A-4364-9A88-FF0B8575A5FF}"/>
              </a:ext>
            </a:extLst>
          </p:cNvPr>
          <p:cNvSpPr txBox="1"/>
          <p:nvPr/>
        </p:nvSpPr>
        <p:spPr>
          <a:xfrm>
            <a:off x="1514259" y="2204864"/>
            <a:ext cx="5803645" cy="1600438"/>
          </a:xfrm>
          <a:prstGeom prst="rect">
            <a:avLst/>
          </a:prstGeom>
          <a:noFill/>
          <a:ln w="47625" cmpd="dbl">
            <a:solidFill>
              <a:schemeClr val="tx1"/>
            </a:solidFill>
          </a:ln>
        </p:spPr>
        <p:txBody>
          <a:bodyPr wrap="square" rtlCol="0">
            <a:spAutoFit/>
          </a:bodyPr>
          <a:lstStyle/>
          <a:p>
            <a:pPr algn="ctr"/>
            <a:r>
              <a:rPr lang="en-US" sz="1400" b="1" i="1" dirty="0"/>
              <a:t>John 10:10: Life in all its Fullness</a:t>
            </a:r>
          </a:p>
          <a:p>
            <a:r>
              <a:rPr lang="en-US" sz="1400" dirty="0"/>
              <a:t>Effective teaching and a creative, child centered curriculum, together with an emphasis on Christian values and beliefs, enables all learners to recognise and achieve high standards. Pupils are encouraged to embrace challenges and become lifelong learners in a safe, secure and nurturing environment. We are committed to enriching pupils’ moral and spiritual development inspiring all to become caring, responsible 21</a:t>
            </a:r>
            <a:r>
              <a:rPr lang="en-US" sz="1400" baseline="30000" dirty="0"/>
              <a:t>st</a:t>
            </a:r>
            <a:r>
              <a:rPr lang="en-US" sz="1400" dirty="0"/>
              <a:t> century global citizens.</a:t>
            </a:r>
            <a:endParaRPr lang="en-GB" sz="1400" dirty="0"/>
          </a:p>
        </p:txBody>
      </p:sp>
      <p:pic>
        <p:nvPicPr>
          <p:cNvPr id="8" name="Picture 7">
            <a:extLst>
              <a:ext uri="{FF2B5EF4-FFF2-40B4-BE49-F238E27FC236}">
                <a16:creationId xmlns:a16="http://schemas.microsoft.com/office/drawing/2014/main" id="{C0A891A6-F01A-444C-BDE8-095E301F6A11}"/>
              </a:ext>
            </a:extLst>
          </p:cNvPr>
          <p:cNvPicPr>
            <a:picLocks noChangeAspect="1"/>
          </p:cNvPicPr>
          <p:nvPr/>
        </p:nvPicPr>
        <p:blipFill rotWithShape="1">
          <a:blip r:embed="rId4"/>
          <a:srcRect l="21440" t="31100" r="47480" b="47900"/>
          <a:stretch/>
        </p:blipFill>
        <p:spPr>
          <a:xfrm>
            <a:off x="1670504" y="3889809"/>
            <a:ext cx="5491154" cy="29681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27584" y="260648"/>
            <a:ext cx="7488832" cy="5570756"/>
          </a:xfrm>
          <a:prstGeom prst="rect">
            <a:avLst/>
          </a:prstGeom>
          <a:noFill/>
        </p:spPr>
        <p:txBody>
          <a:bodyPr wrap="square" lIns="91440" tIns="45720" rIns="91440" bIns="45720" rtlCol="0" anchor="t">
            <a:spAutoFit/>
          </a:bodyPr>
          <a:lstStyle/>
          <a:p>
            <a:pPr algn="ctr"/>
            <a:r>
              <a:rPr lang="en-GB" sz="3600" b="1" dirty="0">
                <a:solidFill>
                  <a:schemeClr val="tx2"/>
                </a:solidFill>
              </a:rPr>
              <a:t>Year 6 Team</a:t>
            </a:r>
          </a:p>
          <a:p>
            <a:pPr algn="ctr"/>
            <a:endParaRPr lang="en-GB" b="1" dirty="0">
              <a:solidFill>
                <a:schemeClr val="tx2"/>
              </a:solidFill>
            </a:endParaRPr>
          </a:p>
          <a:p>
            <a:pPr algn="ctr"/>
            <a:endParaRPr lang="en-GB" b="1" dirty="0">
              <a:solidFill>
                <a:schemeClr val="tx2"/>
              </a:solidFill>
            </a:endParaRPr>
          </a:p>
          <a:p>
            <a:pPr algn="ctr"/>
            <a:r>
              <a:rPr lang="en-GB" sz="3600" b="1" dirty="0">
                <a:solidFill>
                  <a:schemeClr val="tx2"/>
                </a:solidFill>
              </a:rPr>
              <a:t>Class Teacher</a:t>
            </a:r>
          </a:p>
          <a:p>
            <a:pPr algn="ctr"/>
            <a:r>
              <a:rPr lang="en-GB" sz="3600" b="1" dirty="0">
                <a:solidFill>
                  <a:schemeClr val="tx2">
                    <a:lumMod val="60000"/>
                    <a:lumOff val="40000"/>
                  </a:schemeClr>
                </a:solidFill>
              </a:rPr>
              <a:t>Mr Thorn</a:t>
            </a:r>
          </a:p>
          <a:p>
            <a:pPr algn="ctr"/>
            <a:r>
              <a:rPr lang="en-GB" sz="3600" b="1" dirty="0">
                <a:solidFill>
                  <a:schemeClr val="tx2">
                    <a:lumMod val="60000"/>
                    <a:lumOff val="40000"/>
                  </a:schemeClr>
                </a:solidFill>
                <a:ea typeface="Calibri"/>
                <a:cs typeface="Calibri"/>
              </a:rPr>
              <a:t>Mrs Raynsford (PPA)</a:t>
            </a:r>
          </a:p>
          <a:p>
            <a:pPr algn="ctr"/>
            <a:endParaRPr lang="en-GB" sz="3600" b="1" dirty="0">
              <a:solidFill>
                <a:schemeClr val="tx2">
                  <a:lumMod val="60000"/>
                  <a:lumOff val="40000"/>
                </a:schemeClr>
              </a:solidFill>
            </a:endParaRPr>
          </a:p>
          <a:p>
            <a:pPr algn="ctr"/>
            <a:endParaRPr lang="en-GB" sz="1600" b="1" dirty="0">
              <a:solidFill>
                <a:schemeClr val="tx2"/>
              </a:solidFill>
            </a:endParaRPr>
          </a:p>
          <a:p>
            <a:pPr algn="ctr"/>
            <a:r>
              <a:rPr lang="en-GB" sz="3600" b="1" dirty="0">
                <a:solidFill>
                  <a:schemeClr val="tx2"/>
                </a:solidFill>
              </a:rPr>
              <a:t>Teaching Assistants </a:t>
            </a:r>
          </a:p>
          <a:p>
            <a:pPr algn="ctr"/>
            <a:r>
              <a:rPr lang="en-GB" sz="3600" b="1" dirty="0">
                <a:solidFill>
                  <a:schemeClr val="accent1"/>
                </a:solidFill>
              </a:rPr>
              <a:t>Mrs Keates</a:t>
            </a:r>
            <a:endParaRPr lang="en-GB" sz="3600" b="1" dirty="0">
              <a:solidFill>
                <a:schemeClr val="accent1"/>
              </a:solidFill>
              <a:ea typeface="Calibri"/>
              <a:cs typeface="Calibri"/>
            </a:endParaRPr>
          </a:p>
          <a:p>
            <a:pPr algn="ctr"/>
            <a:endParaRPr lang="en-GB" sz="3600" b="1" dirty="0">
              <a:solidFill>
                <a:schemeClr val="tx2">
                  <a:lumMod val="60000"/>
                  <a:lumOff val="40000"/>
                </a:schemeClr>
              </a:solidFill>
            </a:endParaRPr>
          </a:p>
          <a:p>
            <a:pPr algn="ctr"/>
            <a:endParaRPr lang="en-GB" sz="1600" b="1" dirty="0">
              <a:solidFill>
                <a:schemeClr val="tx2"/>
              </a:solidFill>
            </a:endParaRPr>
          </a:p>
        </p:txBody>
      </p:sp>
      <p:pic>
        <p:nvPicPr>
          <p:cNvPr id="2050" name="Picture 2" descr="L:\L\logo\school logo final2.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61997" y="5229200"/>
            <a:ext cx="1082003" cy="1086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87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272808" cy="646331"/>
          </a:xfrm>
          <a:prstGeom prst="rect">
            <a:avLst/>
          </a:prstGeom>
          <a:noFill/>
        </p:spPr>
        <p:txBody>
          <a:bodyPr wrap="square" rtlCol="0">
            <a:spAutoFit/>
          </a:bodyPr>
          <a:lstStyle/>
          <a:p>
            <a:pPr algn="ctr"/>
            <a:r>
              <a:rPr lang="en-GB" sz="3600" b="1" dirty="0">
                <a:solidFill>
                  <a:schemeClr val="tx2"/>
                </a:solidFill>
              </a:rPr>
              <a:t>Year 6 - Keys to Success </a:t>
            </a:r>
          </a:p>
        </p:txBody>
      </p:sp>
      <p:pic>
        <p:nvPicPr>
          <p:cNvPr id="4" name="Picture 2" descr="L:\L\logo\school logo final2.bmp">
            <a:extLst>
              <a:ext uri="{FF2B5EF4-FFF2-40B4-BE49-F238E27FC236}">
                <a16:creationId xmlns:a16="http://schemas.microsoft.com/office/drawing/2014/main" id="{52947C25-7F52-47A0-80EA-3C76D60B4A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8384" y="5845025"/>
            <a:ext cx="866786" cy="8700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B3FB558-1142-4E81-AC54-65EF87B375A0}"/>
              </a:ext>
            </a:extLst>
          </p:cNvPr>
          <p:cNvPicPr>
            <a:picLocks noChangeAspect="1"/>
          </p:cNvPicPr>
          <p:nvPr/>
        </p:nvPicPr>
        <p:blipFill>
          <a:blip r:embed="rId4"/>
          <a:stretch>
            <a:fillRect/>
          </a:stretch>
        </p:blipFill>
        <p:spPr>
          <a:xfrm>
            <a:off x="323528" y="969750"/>
            <a:ext cx="7488832" cy="5251770"/>
          </a:xfrm>
          <a:prstGeom prst="rect">
            <a:avLst/>
          </a:prstGeom>
        </p:spPr>
      </p:pic>
    </p:spTree>
    <p:extLst>
      <p:ext uri="{BB962C8B-B14F-4D97-AF65-F5344CB8AC3E}">
        <p14:creationId xmlns:p14="http://schemas.microsoft.com/office/powerpoint/2010/main" val="424674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272808" cy="646331"/>
          </a:xfrm>
          <a:prstGeom prst="rect">
            <a:avLst/>
          </a:prstGeom>
          <a:noFill/>
        </p:spPr>
        <p:txBody>
          <a:bodyPr wrap="square" rtlCol="0">
            <a:spAutoFit/>
          </a:bodyPr>
          <a:lstStyle/>
          <a:p>
            <a:pPr algn="ctr"/>
            <a:r>
              <a:rPr lang="en-GB" sz="3600" b="1" dirty="0">
                <a:solidFill>
                  <a:schemeClr val="tx2"/>
                </a:solidFill>
              </a:rPr>
              <a:t>Year 6 - Keys to Success </a:t>
            </a:r>
          </a:p>
        </p:txBody>
      </p:sp>
      <p:pic>
        <p:nvPicPr>
          <p:cNvPr id="5" name="Picture 2" descr="L:\L\logo\school logo final2.bmp">
            <a:extLst>
              <a:ext uri="{FF2B5EF4-FFF2-40B4-BE49-F238E27FC236}">
                <a16:creationId xmlns:a16="http://schemas.microsoft.com/office/drawing/2014/main" id="{52947C25-7F52-47A0-80EA-3C76D60B4A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8384" y="5845025"/>
            <a:ext cx="866786" cy="8700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C36A324-B310-428F-9C47-9B0C36DFF285}"/>
              </a:ext>
            </a:extLst>
          </p:cNvPr>
          <p:cNvPicPr>
            <a:picLocks noChangeAspect="1"/>
          </p:cNvPicPr>
          <p:nvPr/>
        </p:nvPicPr>
        <p:blipFill>
          <a:blip r:embed="rId4"/>
          <a:stretch>
            <a:fillRect/>
          </a:stretch>
        </p:blipFill>
        <p:spPr>
          <a:xfrm>
            <a:off x="467544" y="1139674"/>
            <a:ext cx="7416824" cy="5279411"/>
          </a:xfrm>
          <a:prstGeom prst="rect">
            <a:avLst/>
          </a:prstGeom>
        </p:spPr>
      </p:pic>
    </p:spTree>
    <p:extLst>
      <p:ext uri="{BB962C8B-B14F-4D97-AF65-F5344CB8AC3E}">
        <p14:creationId xmlns:p14="http://schemas.microsoft.com/office/powerpoint/2010/main" val="4246740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Reading Bookmarks</a:t>
            </a:r>
          </a:p>
        </p:txBody>
      </p:sp>
      <p:pic>
        <p:nvPicPr>
          <p:cNvPr id="7"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216" y="4925710"/>
            <a:ext cx="1904828" cy="191197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C1815EB-E14B-4A4D-BC3A-1454825B14D1}"/>
              </a:ext>
            </a:extLst>
          </p:cNvPr>
          <p:cNvPicPr>
            <a:picLocks noChangeAspect="1"/>
          </p:cNvPicPr>
          <p:nvPr/>
        </p:nvPicPr>
        <p:blipFill>
          <a:blip r:embed="rId4"/>
          <a:stretch>
            <a:fillRect/>
          </a:stretch>
        </p:blipFill>
        <p:spPr>
          <a:xfrm>
            <a:off x="2123728" y="1268759"/>
            <a:ext cx="4176464" cy="5373441"/>
          </a:xfrm>
          <a:prstGeom prst="rect">
            <a:avLst/>
          </a:prstGeom>
        </p:spPr>
      </p:pic>
    </p:spTree>
    <p:extLst>
      <p:ext uri="{BB962C8B-B14F-4D97-AF65-F5344CB8AC3E}">
        <p14:creationId xmlns:p14="http://schemas.microsoft.com/office/powerpoint/2010/main" val="130285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2656"/>
            <a:ext cx="7272808" cy="1200329"/>
          </a:xfrm>
          <a:prstGeom prst="rect">
            <a:avLst/>
          </a:prstGeom>
          <a:noFill/>
        </p:spPr>
        <p:txBody>
          <a:bodyPr wrap="square" lIns="91440" tIns="45720" rIns="91440" bIns="45720" rtlCol="0" anchor="t">
            <a:spAutoFit/>
          </a:bodyPr>
          <a:lstStyle/>
          <a:p>
            <a:pPr algn="ctr"/>
            <a:r>
              <a:rPr lang="en-GB" sz="3600" b="1" dirty="0">
                <a:solidFill>
                  <a:srgbClr val="002060"/>
                </a:solidFill>
              </a:rPr>
              <a:t>Year Sixes’ Curriculum</a:t>
            </a:r>
          </a:p>
          <a:p>
            <a:pPr algn="ctr"/>
            <a:r>
              <a:rPr lang="en-GB" sz="3600" b="1" dirty="0">
                <a:solidFill>
                  <a:srgbClr val="002060"/>
                </a:solidFill>
              </a:rPr>
              <a:t>2026 - 2027</a:t>
            </a:r>
            <a:endParaRPr lang="en-GB" sz="3600" b="1" dirty="0">
              <a:solidFill>
                <a:srgbClr val="002060"/>
              </a:solidFill>
              <a:ea typeface="Calibri"/>
              <a:cs typeface="Calibri"/>
            </a:endParaRPr>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3513" y="5445224"/>
            <a:ext cx="1070487" cy="10745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iomes « KaiserScience">
            <a:extLst>
              <a:ext uri="{FF2B5EF4-FFF2-40B4-BE49-F238E27FC236}">
                <a16:creationId xmlns:a16="http://schemas.microsoft.com/office/drawing/2014/main" id="{D5451295-CF7F-4DBE-9A79-111ED62BA59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132" y="2998419"/>
            <a:ext cx="1773751" cy="20867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57D0E32-8320-4880-9298-EF16BDCADADB}"/>
              </a:ext>
            </a:extLst>
          </p:cNvPr>
          <p:cNvSpPr txBox="1"/>
          <p:nvPr/>
        </p:nvSpPr>
        <p:spPr>
          <a:xfrm>
            <a:off x="316089" y="1804037"/>
            <a:ext cx="1951655" cy="923330"/>
          </a:xfrm>
          <a:prstGeom prst="rect">
            <a:avLst/>
          </a:prstGeom>
          <a:noFill/>
        </p:spPr>
        <p:txBody>
          <a:bodyPr wrap="square" rtlCol="0">
            <a:spAutoFit/>
          </a:bodyPr>
          <a:lstStyle/>
          <a:p>
            <a:r>
              <a:rPr lang="en-GB" dirty="0"/>
              <a:t>What is the beauty of the biomes of the Americas?</a:t>
            </a:r>
          </a:p>
        </p:txBody>
      </p:sp>
      <p:sp>
        <p:nvSpPr>
          <p:cNvPr id="7" name="TextBox 6">
            <a:extLst>
              <a:ext uri="{FF2B5EF4-FFF2-40B4-BE49-F238E27FC236}">
                <a16:creationId xmlns:a16="http://schemas.microsoft.com/office/drawing/2014/main" id="{22F180D0-2F4F-4060-BCA3-E92CA5E6276A}"/>
              </a:ext>
            </a:extLst>
          </p:cNvPr>
          <p:cNvSpPr txBox="1"/>
          <p:nvPr/>
        </p:nvSpPr>
        <p:spPr>
          <a:xfrm>
            <a:off x="2436710" y="1804037"/>
            <a:ext cx="1800200" cy="923330"/>
          </a:xfrm>
          <a:prstGeom prst="rect">
            <a:avLst/>
          </a:prstGeom>
          <a:noFill/>
        </p:spPr>
        <p:txBody>
          <a:bodyPr wrap="square" rtlCol="0">
            <a:spAutoFit/>
          </a:bodyPr>
          <a:lstStyle/>
          <a:p>
            <a:r>
              <a:rPr lang="en-GB" dirty="0"/>
              <a:t>How was Britain impacted by WW2?</a:t>
            </a:r>
          </a:p>
        </p:txBody>
      </p:sp>
      <p:sp>
        <p:nvSpPr>
          <p:cNvPr id="8" name="TextBox 7">
            <a:extLst>
              <a:ext uri="{FF2B5EF4-FFF2-40B4-BE49-F238E27FC236}">
                <a16:creationId xmlns:a16="http://schemas.microsoft.com/office/drawing/2014/main" id="{183689F3-D6C2-406D-9F1F-81B8898B5D2E}"/>
              </a:ext>
            </a:extLst>
          </p:cNvPr>
          <p:cNvSpPr txBox="1"/>
          <p:nvPr/>
        </p:nvSpPr>
        <p:spPr>
          <a:xfrm>
            <a:off x="4544380" y="1804037"/>
            <a:ext cx="1815164" cy="1200329"/>
          </a:xfrm>
          <a:prstGeom prst="rect">
            <a:avLst/>
          </a:prstGeom>
          <a:noFill/>
        </p:spPr>
        <p:txBody>
          <a:bodyPr wrap="square" rtlCol="0">
            <a:spAutoFit/>
          </a:bodyPr>
          <a:lstStyle/>
          <a:p>
            <a:r>
              <a:rPr lang="en-GB" dirty="0"/>
              <a:t>How did the Anglo-Saxons react to the Viking invasion?</a:t>
            </a:r>
          </a:p>
        </p:txBody>
      </p:sp>
      <p:sp>
        <p:nvSpPr>
          <p:cNvPr id="9" name="TextBox 8">
            <a:extLst>
              <a:ext uri="{FF2B5EF4-FFF2-40B4-BE49-F238E27FC236}">
                <a16:creationId xmlns:a16="http://schemas.microsoft.com/office/drawing/2014/main" id="{A123F7C3-9287-4BA1-A4AF-F5F041EC2E15}"/>
              </a:ext>
            </a:extLst>
          </p:cNvPr>
          <p:cNvSpPr txBox="1"/>
          <p:nvPr/>
        </p:nvSpPr>
        <p:spPr>
          <a:xfrm>
            <a:off x="6523655" y="1788494"/>
            <a:ext cx="1951655" cy="1200329"/>
          </a:xfrm>
          <a:prstGeom prst="rect">
            <a:avLst/>
          </a:prstGeom>
          <a:noFill/>
        </p:spPr>
        <p:txBody>
          <a:bodyPr wrap="square" rtlCol="0">
            <a:spAutoFit/>
          </a:bodyPr>
          <a:lstStyle/>
          <a:p>
            <a:r>
              <a:rPr lang="en-GB" dirty="0"/>
              <a:t>What life lessons have I learnt from my time at Primary School?</a:t>
            </a:r>
          </a:p>
        </p:txBody>
      </p:sp>
      <p:pic>
        <p:nvPicPr>
          <p:cNvPr id="1028" name="Picture 4" descr="World War II | Facts, Summary, History, Dates, Combatants, &amp; Causes |  Britannica">
            <a:extLst>
              <a:ext uri="{FF2B5EF4-FFF2-40B4-BE49-F238E27FC236}">
                <a16:creationId xmlns:a16="http://schemas.microsoft.com/office/drawing/2014/main" id="{9A4D8877-67FD-4119-BF8F-1CFDCAAE6BD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55921" y="3381124"/>
            <a:ext cx="1961778" cy="13977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ikings - History, Origins &amp; Tactics | HISTORY">
            <a:extLst>
              <a:ext uri="{FF2B5EF4-FFF2-40B4-BE49-F238E27FC236}">
                <a16:creationId xmlns:a16="http://schemas.microsoft.com/office/drawing/2014/main" id="{4664596C-BD1D-486F-932B-DE51172E14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1981" y="3501008"/>
            <a:ext cx="1961778" cy="109859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towmarket Town Council | Local schools &amp; nurseries in Stowmarket">
            <a:extLst>
              <a:ext uri="{FF2B5EF4-FFF2-40B4-BE49-F238E27FC236}">
                <a16:creationId xmlns:a16="http://schemas.microsoft.com/office/drawing/2014/main" id="{43DCB150-4B20-4C42-BC64-63169E260E3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92228" y="3342676"/>
            <a:ext cx="1885392" cy="1256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80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63E52-CEE0-408E-BE83-3E57E65171BA}"/>
              </a:ext>
            </a:extLst>
          </p:cNvPr>
          <p:cNvSpPr>
            <a:spLocks noGrp="1"/>
          </p:cNvSpPr>
          <p:nvPr>
            <p:ph type="title"/>
          </p:nvPr>
        </p:nvSpPr>
        <p:spPr/>
        <p:txBody>
          <a:bodyPr/>
          <a:lstStyle/>
          <a:p>
            <a:pPr algn="ctr"/>
            <a:r>
              <a:rPr lang="en-GB" sz="3600" b="1" dirty="0">
                <a:solidFill>
                  <a:srgbClr val="002060"/>
                </a:solidFill>
                <a:latin typeface="+mn-lt"/>
              </a:rPr>
              <a:t>Knowledge Organiser Autumn 1</a:t>
            </a:r>
          </a:p>
        </p:txBody>
      </p:sp>
      <p:pic>
        <p:nvPicPr>
          <p:cNvPr id="4" name="Picture 2" descr="L:\L\logo\school logo final2.bmp">
            <a:extLst>
              <a:ext uri="{FF2B5EF4-FFF2-40B4-BE49-F238E27FC236}">
                <a16:creationId xmlns:a16="http://schemas.microsoft.com/office/drawing/2014/main" id="{89747F0C-D9E8-4523-A289-FD73B386B60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5252" y="5517232"/>
            <a:ext cx="998748" cy="100249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BD9C606A-D1B1-46D7-8993-9C59D9A38C45}"/>
              </a:ext>
            </a:extLst>
          </p:cNvPr>
          <p:cNvSpPr>
            <a:spLocks noGrp="1"/>
          </p:cNvSpPr>
          <p:nvPr>
            <p:ph idx="1"/>
          </p:nvPr>
        </p:nvSpPr>
        <p:spPr/>
        <p:txBody>
          <a:bodyPr/>
          <a:lstStyle/>
          <a:p>
            <a:endParaRPr lang="en-GB"/>
          </a:p>
        </p:txBody>
      </p:sp>
      <p:pic>
        <p:nvPicPr>
          <p:cNvPr id="7" name="Picture 6">
            <a:extLst>
              <a:ext uri="{FF2B5EF4-FFF2-40B4-BE49-F238E27FC236}">
                <a16:creationId xmlns:a16="http://schemas.microsoft.com/office/drawing/2014/main" id="{0F404CE8-A5B3-4AD8-84B8-A8A2E386BBD3}"/>
              </a:ext>
            </a:extLst>
          </p:cNvPr>
          <p:cNvPicPr>
            <a:picLocks noChangeAspect="1"/>
          </p:cNvPicPr>
          <p:nvPr/>
        </p:nvPicPr>
        <p:blipFill>
          <a:blip r:embed="rId3"/>
          <a:stretch>
            <a:fillRect/>
          </a:stretch>
        </p:blipFill>
        <p:spPr>
          <a:xfrm>
            <a:off x="378172" y="1376225"/>
            <a:ext cx="7767079" cy="5143500"/>
          </a:xfrm>
          <a:prstGeom prst="rect">
            <a:avLst/>
          </a:prstGeom>
        </p:spPr>
      </p:pic>
    </p:spTree>
    <p:extLst>
      <p:ext uri="{BB962C8B-B14F-4D97-AF65-F5344CB8AC3E}">
        <p14:creationId xmlns:p14="http://schemas.microsoft.com/office/powerpoint/2010/main" val="2136756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260648"/>
            <a:ext cx="7272808" cy="1200329"/>
          </a:xfrm>
          <a:prstGeom prst="rect">
            <a:avLst/>
          </a:prstGeom>
          <a:noFill/>
        </p:spPr>
        <p:txBody>
          <a:bodyPr wrap="square" rtlCol="0">
            <a:spAutoFit/>
          </a:bodyPr>
          <a:lstStyle/>
          <a:p>
            <a:pPr algn="ctr"/>
            <a:r>
              <a:rPr lang="en-GB" sz="3600" b="1" dirty="0">
                <a:solidFill>
                  <a:schemeClr val="tx2"/>
                </a:solidFill>
              </a:rPr>
              <a:t>Outdoor Learning </a:t>
            </a:r>
          </a:p>
          <a:p>
            <a:pPr algn="ctr"/>
            <a:endParaRPr lang="en-GB" sz="3600" b="1" u="sng" dirty="0">
              <a:solidFill>
                <a:schemeClr val="tx2"/>
              </a:solidFill>
            </a:endParaRPr>
          </a:p>
        </p:txBody>
      </p:sp>
      <p:pic>
        <p:nvPicPr>
          <p:cNvPr id="5"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19661" y="5445224"/>
            <a:ext cx="1040732" cy="104463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11633" y="982136"/>
            <a:ext cx="7272808" cy="2985433"/>
          </a:xfrm>
          <a:prstGeom prst="rect">
            <a:avLst/>
          </a:prstGeom>
          <a:noFill/>
        </p:spPr>
        <p:txBody>
          <a:bodyPr wrap="square" lIns="91440" tIns="45720" rIns="91440" bIns="45720" rtlCol="0" anchor="t">
            <a:spAutoFit/>
          </a:bodyPr>
          <a:lstStyle/>
          <a:p>
            <a:pPr marL="342900" indent="-342900">
              <a:buFont typeface="Arial" pitchFamily="34" charset="0"/>
              <a:buChar char="•"/>
            </a:pPr>
            <a:endParaRPr lang="en-GB" sz="2000" dirty="0"/>
          </a:p>
          <a:p>
            <a:pPr marL="342900" indent="-342900">
              <a:buFont typeface="Arial" pitchFamily="34" charset="0"/>
              <a:buChar char="•"/>
            </a:pPr>
            <a:r>
              <a:rPr lang="en-GB" sz="2000" dirty="0"/>
              <a:t>Once a half term, pupils will take part in outdoor learning activities. </a:t>
            </a:r>
          </a:p>
          <a:p>
            <a:pPr marL="342900" indent="-342900">
              <a:buFont typeface="Arial" pitchFamily="34" charset="0"/>
              <a:buChar char="•"/>
            </a:pPr>
            <a:r>
              <a:rPr lang="en-GB" sz="2000" dirty="0"/>
              <a:t>For the first half term, the focus for outdoor learning is art. The children will be making God’s eyes by weaving.</a:t>
            </a: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pic>
        <p:nvPicPr>
          <p:cNvPr id="15" name="Picture 14">
            <a:extLst>
              <a:ext uri="{FF2B5EF4-FFF2-40B4-BE49-F238E27FC236}">
                <a16:creationId xmlns:a16="http://schemas.microsoft.com/office/drawing/2014/main" id="{1512EB83-1251-4B68-B2FF-DF51BE11F1A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321" t="12201" r="24801" b="12201"/>
          <a:stretch/>
        </p:blipFill>
        <p:spPr>
          <a:xfrm rot="5400000">
            <a:off x="563581" y="2938644"/>
            <a:ext cx="1546317" cy="1440160"/>
          </a:xfrm>
          <a:prstGeom prst="rect">
            <a:avLst/>
          </a:prstGeom>
        </p:spPr>
      </p:pic>
      <p:pic>
        <p:nvPicPr>
          <p:cNvPr id="17" name="Picture 16">
            <a:extLst>
              <a:ext uri="{FF2B5EF4-FFF2-40B4-BE49-F238E27FC236}">
                <a16:creationId xmlns:a16="http://schemas.microsoft.com/office/drawing/2014/main" id="{26789007-DE72-4AF2-A9BE-93C3B4C8D3D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394" t="10071" r="16090" b="10375"/>
          <a:stretch/>
        </p:blipFill>
        <p:spPr>
          <a:xfrm>
            <a:off x="6453990" y="3134825"/>
            <a:ext cx="1872208" cy="1654509"/>
          </a:xfrm>
          <a:prstGeom prst="rect">
            <a:avLst/>
          </a:prstGeom>
        </p:spPr>
      </p:pic>
      <p:pic>
        <p:nvPicPr>
          <p:cNvPr id="19" name="Picture 18">
            <a:extLst>
              <a:ext uri="{FF2B5EF4-FFF2-40B4-BE49-F238E27FC236}">
                <a16:creationId xmlns:a16="http://schemas.microsoft.com/office/drawing/2014/main" id="{65536599-4089-4664-93E2-495782A44D2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681" t="8000" r="20075" b="12201"/>
          <a:stretch/>
        </p:blipFill>
        <p:spPr>
          <a:xfrm>
            <a:off x="2332323" y="4698488"/>
            <a:ext cx="2016223" cy="1794512"/>
          </a:xfrm>
          <a:prstGeom prst="rect">
            <a:avLst/>
          </a:prstGeom>
        </p:spPr>
      </p:pic>
    </p:spTree>
    <p:extLst>
      <p:ext uri="{BB962C8B-B14F-4D97-AF65-F5344CB8AC3E}">
        <p14:creationId xmlns:p14="http://schemas.microsoft.com/office/powerpoint/2010/main" val="238250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dirty="0">
                <a:solidFill>
                  <a:schemeClr val="tx2"/>
                </a:solidFill>
              </a:rPr>
              <a:t>Giving your child an advantage</a:t>
            </a:r>
          </a:p>
        </p:txBody>
      </p:sp>
      <p:sp>
        <p:nvSpPr>
          <p:cNvPr id="5" name="TextBox 4"/>
          <p:cNvSpPr txBox="1"/>
          <p:nvPr/>
        </p:nvSpPr>
        <p:spPr>
          <a:xfrm>
            <a:off x="711633" y="982136"/>
            <a:ext cx="7272808" cy="3139321"/>
          </a:xfrm>
          <a:prstGeom prst="rect">
            <a:avLst/>
          </a:prstGeom>
          <a:noFill/>
        </p:spPr>
        <p:txBody>
          <a:bodyPr wrap="square" rtlCol="0">
            <a:spAutoFit/>
          </a:bodyPr>
          <a:lstStyle/>
          <a:p>
            <a:endParaRPr lang="en-GB" sz="2000" b="1" dirty="0">
              <a:solidFill>
                <a:schemeClr val="tx2"/>
              </a:solidFill>
            </a:endParaRPr>
          </a:p>
          <a:p>
            <a:r>
              <a:rPr lang="en-GB" sz="2000" b="1" dirty="0">
                <a:solidFill>
                  <a:schemeClr val="tx2"/>
                </a:solidFill>
              </a:rPr>
              <a:t>Reading</a:t>
            </a:r>
            <a:r>
              <a:rPr lang="en-GB" sz="2000" b="1" dirty="0"/>
              <a:t>:</a:t>
            </a:r>
          </a:p>
          <a:p>
            <a:endParaRPr lang="en-GB" sz="1600" b="1" dirty="0"/>
          </a:p>
          <a:p>
            <a:pPr marL="342900" indent="-342900">
              <a:buFont typeface="Arial" pitchFamily="34" charset="0"/>
              <a:buChar char="•"/>
            </a:pPr>
            <a:r>
              <a:rPr lang="en-GB" sz="2000" dirty="0"/>
              <a:t>Support your child’s fluency, stamina and understanding by listening to them read for at least </a:t>
            </a:r>
            <a:r>
              <a:rPr lang="en-GB" sz="2000" u="sng" dirty="0"/>
              <a:t>20 minutes a day</a:t>
            </a:r>
            <a:r>
              <a:rPr lang="en-GB" sz="2000" dirty="0"/>
              <a:t>. Please use </a:t>
            </a:r>
            <a:r>
              <a:rPr lang="en-GB" sz="2000" u="sng" dirty="0"/>
              <a:t>your child’s bookmark </a:t>
            </a:r>
            <a:r>
              <a:rPr lang="en-GB" sz="2000" dirty="0"/>
              <a:t>to deepen their understanding. </a:t>
            </a:r>
          </a:p>
          <a:p>
            <a:pPr marL="342900" indent="-342900">
              <a:buFont typeface="Arial" pitchFamily="34" charset="0"/>
              <a:buChar char="•"/>
            </a:pPr>
            <a:r>
              <a:rPr lang="en-GB" sz="2000" dirty="0"/>
              <a:t>Please complete your </a:t>
            </a:r>
            <a:r>
              <a:rPr lang="en-GB" sz="2000" u="sng" dirty="0"/>
              <a:t>child’s reading record </a:t>
            </a:r>
            <a:r>
              <a:rPr lang="en-GB" sz="2000" dirty="0"/>
              <a:t>so we know that they have read and what they are reading.</a:t>
            </a:r>
          </a:p>
          <a:p>
            <a:endParaRPr lang="en-GB" sz="2000" dirty="0"/>
          </a:p>
          <a:p>
            <a:endParaRPr lang="en-GB" sz="2200" dirty="0"/>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1784" y="5445224"/>
            <a:ext cx="951459" cy="9550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1D47754-A4C6-473D-B87A-1876674F766F}"/>
              </a:ext>
            </a:extLst>
          </p:cNvPr>
          <p:cNvPicPr>
            <a:picLocks noChangeAspect="1"/>
          </p:cNvPicPr>
          <p:nvPr/>
        </p:nvPicPr>
        <p:blipFill>
          <a:blip r:embed="rId4"/>
          <a:stretch>
            <a:fillRect/>
          </a:stretch>
        </p:blipFill>
        <p:spPr>
          <a:xfrm>
            <a:off x="2627784" y="4476194"/>
            <a:ext cx="2880320" cy="1938059"/>
          </a:xfrm>
          <a:prstGeom prst="rect">
            <a:avLst/>
          </a:prstGeom>
        </p:spPr>
      </p:pic>
    </p:spTree>
    <p:extLst>
      <p:ext uri="{BB962C8B-B14F-4D97-AF65-F5344CB8AC3E}">
        <p14:creationId xmlns:p14="http://schemas.microsoft.com/office/powerpoint/2010/main" val="93185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down)">
                                      <p:cBhvr>
                                        <p:cTn id="11" dur="5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F7EECA4-9414-461C-A3CF-3DE074BE2797}"/>
              </a:ext>
            </a:extLst>
          </p:cNvPr>
          <p:cNvSpPr/>
          <p:nvPr/>
        </p:nvSpPr>
        <p:spPr>
          <a:xfrm>
            <a:off x="163158" y="2028815"/>
            <a:ext cx="7800975" cy="346249"/>
          </a:xfrm>
          <a:prstGeom prst="rect">
            <a:avLst/>
          </a:prstGeom>
          <a:noFill/>
          <a:ln cap="flat">
            <a:noFill/>
            <a:prstDash val="solid"/>
          </a:ln>
        </p:spPr>
        <p:txBody>
          <a:bodyPr vert="horz" wrap="square" lIns="68580" tIns="34290" rIns="68580" bIns="34290" anchor="t" anchorCtr="0" compatLnSpc="1">
            <a:spAutoFit/>
          </a:bodyPr>
          <a:lstStyle/>
          <a:p>
            <a:pPr defTabSz="342900">
              <a:defRPr sz="1800" b="0" i="0" u="none" strike="noStrike" kern="0" cap="none" spc="0" baseline="0">
                <a:solidFill>
                  <a:srgbClr val="000000"/>
                </a:solidFill>
                <a:uFillTx/>
              </a:defRPr>
            </a:pPr>
            <a:endParaRPr lang="en-GB">
              <a:solidFill>
                <a:srgbClr val="000000"/>
              </a:solidFill>
              <a:latin typeface="Calibri" pitchFamily="34"/>
              <a:cs typeface="Calibri" pitchFamily="34"/>
            </a:endParaRPr>
          </a:p>
        </p:txBody>
      </p:sp>
      <p:pic>
        <p:nvPicPr>
          <p:cNvPr id="3" name="Picture 4">
            <a:extLst>
              <a:ext uri="{FF2B5EF4-FFF2-40B4-BE49-F238E27FC236}">
                <a16:creationId xmlns:a16="http://schemas.microsoft.com/office/drawing/2014/main" id="{F2BEC4DE-C110-43A6-BB26-5C474A7062E4}"/>
              </a:ext>
            </a:extLst>
          </p:cNvPr>
          <p:cNvPicPr>
            <a:picLocks noChangeAspect="1"/>
          </p:cNvPicPr>
          <p:nvPr/>
        </p:nvPicPr>
        <p:blipFill>
          <a:blip r:embed="rId2"/>
          <a:stretch>
            <a:fillRect/>
          </a:stretch>
        </p:blipFill>
        <p:spPr>
          <a:xfrm>
            <a:off x="8468758" y="5502736"/>
            <a:ext cx="666997" cy="669497"/>
          </a:xfrm>
          <a:prstGeom prst="rect">
            <a:avLst/>
          </a:prstGeom>
          <a:noFill/>
          <a:ln cap="flat">
            <a:noFill/>
          </a:ln>
        </p:spPr>
      </p:pic>
      <p:sp>
        <p:nvSpPr>
          <p:cNvPr id="4" name="Title 2">
            <a:extLst>
              <a:ext uri="{FF2B5EF4-FFF2-40B4-BE49-F238E27FC236}">
                <a16:creationId xmlns:a16="http://schemas.microsoft.com/office/drawing/2014/main" id="{F797ADFF-56FF-4C0B-93FC-B382A56ECB84}"/>
              </a:ext>
            </a:extLst>
          </p:cNvPr>
          <p:cNvSpPr txBox="1">
            <a:spLocks noGrp="1"/>
          </p:cNvSpPr>
          <p:nvPr>
            <p:ph type="title"/>
          </p:nvPr>
        </p:nvSpPr>
        <p:spPr>
          <a:xfrm>
            <a:off x="839895" y="436736"/>
            <a:ext cx="6447500" cy="990596"/>
          </a:xfrm>
        </p:spPr>
        <p:txBody>
          <a:bodyPr anchorCtr="1"/>
          <a:lstStyle/>
          <a:p>
            <a:pPr lvl="0" algn="ctr"/>
            <a:r>
              <a:rPr lang="en-GB" sz="4000" b="1" dirty="0">
                <a:solidFill>
                  <a:srgbClr val="002060"/>
                </a:solidFill>
                <a:latin typeface="+mn-lt"/>
              </a:rPr>
              <a:t>I don’t want to read tonight!</a:t>
            </a:r>
          </a:p>
        </p:txBody>
      </p:sp>
      <p:sp>
        <p:nvSpPr>
          <p:cNvPr id="5" name="TextBox 5">
            <a:extLst>
              <a:ext uri="{FF2B5EF4-FFF2-40B4-BE49-F238E27FC236}">
                <a16:creationId xmlns:a16="http://schemas.microsoft.com/office/drawing/2014/main" id="{0FA0B4BE-5B04-45DF-A349-10CF3CA967DD}"/>
              </a:ext>
            </a:extLst>
          </p:cNvPr>
          <p:cNvSpPr txBox="1"/>
          <p:nvPr/>
        </p:nvSpPr>
        <p:spPr>
          <a:xfrm>
            <a:off x="3074409" y="1875488"/>
            <a:ext cx="2204881" cy="1300356"/>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600" dirty="0">
                <a:solidFill>
                  <a:srgbClr val="000000"/>
                </a:solidFill>
                <a:latin typeface="Calibri"/>
              </a:rPr>
              <a:t>Student ‘B’ reads </a:t>
            </a:r>
            <a:r>
              <a:rPr lang="en-GB" sz="1600" b="1" dirty="0">
                <a:solidFill>
                  <a:srgbClr val="70AD47"/>
                </a:solidFill>
                <a:latin typeface="Calibri"/>
              </a:rPr>
              <a:t>5 minutes </a:t>
            </a:r>
            <a:r>
              <a:rPr lang="en-GB" sz="1600" dirty="0">
                <a:solidFill>
                  <a:srgbClr val="000000"/>
                </a:solidFill>
                <a:latin typeface="Calibri"/>
              </a:rPr>
              <a:t>each day.</a:t>
            </a:r>
          </a:p>
          <a:p>
            <a:pPr defTabSz="685800">
              <a:defRPr sz="1800" b="0" i="0" u="none" strike="noStrike" kern="0" cap="none" spc="0" baseline="0">
                <a:solidFill>
                  <a:srgbClr val="000000"/>
                </a:solidFill>
                <a:uFillTx/>
              </a:defRPr>
            </a:pPr>
            <a:endParaRPr lang="en-GB" sz="1600" dirty="0">
              <a:solidFill>
                <a:srgbClr val="000000"/>
              </a:solidFill>
              <a:latin typeface="Calibri"/>
            </a:endParaRPr>
          </a:p>
          <a:p>
            <a:pPr defTabSz="685800">
              <a:defRPr sz="1800" b="0" i="0" u="none" strike="noStrike" kern="0" cap="none" spc="0" baseline="0">
                <a:solidFill>
                  <a:srgbClr val="000000"/>
                </a:solidFill>
                <a:uFillTx/>
              </a:defRPr>
            </a:pPr>
            <a:r>
              <a:rPr lang="en-GB" sz="1600" dirty="0">
                <a:solidFill>
                  <a:srgbClr val="000000"/>
                </a:solidFill>
                <a:latin typeface="Calibri"/>
              </a:rPr>
              <a:t>900 minutes in a school </a:t>
            </a:r>
          </a:p>
          <a:p>
            <a:pPr defTabSz="685800">
              <a:defRPr sz="1800" b="0" i="0" u="none" strike="noStrike" kern="0" cap="none" spc="0" baseline="0">
                <a:solidFill>
                  <a:srgbClr val="000000"/>
                </a:solidFill>
                <a:uFillTx/>
              </a:defRPr>
            </a:pPr>
            <a:r>
              <a:rPr lang="en-GB" sz="1600" dirty="0">
                <a:solidFill>
                  <a:srgbClr val="000000"/>
                </a:solidFill>
                <a:latin typeface="Calibri"/>
              </a:rPr>
              <a:t>year.</a:t>
            </a:r>
          </a:p>
        </p:txBody>
      </p:sp>
      <p:sp>
        <p:nvSpPr>
          <p:cNvPr id="6" name="TextBox 6">
            <a:extLst>
              <a:ext uri="{FF2B5EF4-FFF2-40B4-BE49-F238E27FC236}">
                <a16:creationId xmlns:a16="http://schemas.microsoft.com/office/drawing/2014/main" id="{722446FA-D623-46EF-9EDA-84F51ACC8362}"/>
              </a:ext>
            </a:extLst>
          </p:cNvPr>
          <p:cNvSpPr txBox="1"/>
          <p:nvPr/>
        </p:nvSpPr>
        <p:spPr>
          <a:xfrm>
            <a:off x="6317377" y="3432312"/>
            <a:ext cx="1437965" cy="27699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b="1" dirty="0">
                <a:solidFill>
                  <a:srgbClr val="000000"/>
                </a:solidFill>
                <a:latin typeface="Calibri"/>
              </a:rPr>
              <a:t>8,000 words </a:t>
            </a:r>
          </a:p>
        </p:txBody>
      </p:sp>
      <p:sp>
        <p:nvSpPr>
          <p:cNvPr id="7" name="TextBox 7">
            <a:extLst>
              <a:ext uri="{FF2B5EF4-FFF2-40B4-BE49-F238E27FC236}">
                <a16:creationId xmlns:a16="http://schemas.microsoft.com/office/drawing/2014/main" id="{7DDFA969-257D-40CB-9670-3B21660B1254}"/>
              </a:ext>
            </a:extLst>
          </p:cNvPr>
          <p:cNvSpPr txBox="1"/>
          <p:nvPr/>
        </p:nvSpPr>
        <p:spPr>
          <a:xfrm>
            <a:off x="389567" y="1896143"/>
            <a:ext cx="2204881" cy="1300356"/>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600" dirty="0">
                <a:solidFill>
                  <a:srgbClr val="000000"/>
                </a:solidFill>
                <a:latin typeface="Calibri"/>
              </a:rPr>
              <a:t>Student ‘A’ reads </a:t>
            </a:r>
            <a:r>
              <a:rPr lang="en-GB" sz="1600" b="1" dirty="0">
                <a:solidFill>
                  <a:srgbClr val="70AD47"/>
                </a:solidFill>
                <a:latin typeface="Calibri"/>
              </a:rPr>
              <a:t>20 minutes </a:t>
            </a:r>
            <a:r>
              <a:rPr lang="en-GB" sz="1600" dirty="0">
                <a:solidFill>
                  <a:srgbClr val="000000"/>
                </a:solidFill>
                <a:latin typeface="Calibri"/>
              </a:rPr>
              <a:t>each day.</a:t>
            </a:r>
          </a:p>
          <a:p>
            <a:pPr defTabSz="685800">
              <a:defRPr sz="1800" b="0" i="0" u="none" strike="noStrike" kern="0" cap="none" spc="0" baseline="0">
                <a:solidFill>
                  <a:srgbClr val="000000"/>
                </a:solidFill>
                <a:uFillTx/>
              </a:defRPr>
            </a:pPr>
            <a:endParaRPr lang="en-GB" sz="1600" dirty="0">
              <a:solidFill>
                <a:srgbClr val="000000"/>
              </a:solidFill>
              <a:latin typeface="Calibri"/>
            </a:endParaRPr>
          </a:p>
          <a:p>
            <a:pPr defTabSz="685800">
              <a:defRPr sz="1800" b="0" i="0" u="none" strike="noStrike" kern="0" cap="none" spc="0" baseline="0">
                <a:solidFill>
                  <a:srgbClr val="000000"/>
                </a:solidFill>
                <a:uFillTx/>
              </a:defRPr>
            </a:pPr>
            <a:r>
              <a:rPr lang="en-GB" sz="1600" dirty="0">
                <a:solidFill>
                  <a:srgbClr val="000000"/>
                </a:solidFill>
                <a:latin typeface="Calibri"/>
              </a:rPr>
              <a:t>3600 minutes in a school </a:t>
            </a:r>
          </a:p>
          <a:p>
            <a:pPr defTabSz="685800">
              <a:defRPr sz="1800" b="0" i="0" u="none" strike="noStrike" kern="0" cap="none" spc="0" baseline="0">
                <a:solidFill>
                  <a:srgbClr val="000000"/>
                </a:solidFill>
                <a:uFillTx/>
              </a:defRPr>
            </a:pPr>
            <a:r>
              <a:rPr lang="en-GB" sz="1600" dirty="0">
                <a:solidFill>
                  <a:srgbClr val="000000"/>
                </a:solidFill>
                <a:latin typeface="Calibri"/>
              </a:rPr>
              <a:t>year.</a:t>
            </a:r>
          </a:p>
        </p:txBody>
      </p:sp>
      <p:sp>
        <p:nvSpPr>
          <p:cNvPr id="8" name="TextBox 8">
            <a:extLst>
              <a:ext uri="{FF2B5EF4-FFF2-40B4-BE49-F238E27FC236}">
                <a16:creationId xmlns:a16="http://schemas.microsoft.com/office/drawing/2014/main" id="{5F25AF2A-A055-47C7-BC09-BE2C3362A5E2}"/>
              </a:ext>
            </a:extLst>
          </p:cNvPr>
          <p:cNvSpPr txBox="1"/>
          <p:nvPr/>
        </p:nvSpPr>
        <p:spPr>
          <a:xfrm>
            <a:off x="3590046" y="3487965"/>
            <a:ext cx="1437965" cy="27699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b="1">
                <a:solidFill>
                  <a:srgbClr val="000000"/>
                </a:solidFill>
                <a:latin typeface="Calibri"/>
              </a:rPr>
              <a:t>282,000 words </a:t>
            </a:r>
          </a:p>
        </p:txBody>
      </p:sp>
      <p:sp>
        <p:nvSpPr>
          <p:cNvPr id="9" name="TextBox 9">
            <a:extLst>
              <a:ext uri="{FF2B5EF4-FFF2-40B4-BE49-F238E27FC236}">
                <a16:creationId xmlns:a16="http://schemas.microsoft.com/office/drawing/2014/main" id="{39ECCAF1-BCDF-48E4-85C3-FC2FF8CA436E}"/>
              </a:ext>
            </a:extLst>
          </p:cNvPr>
          <p:cNvSpPr txBox="1"/>
          <p:nvPr/>
        </p:nvSpPr>
        <p:spPr>
          <a:xfrm>
            <a:off x="539552" y="3402574"/>
            <a:ext cx="1437965" cy="27699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b="1" dirty="0">
                <a:solidFill>
                  <a:srgbClr val="000000"/>
                </a:solidFill>
                <a:latin typeface="Calibri"/>
              </a:rPr>
              <a:t>1,800,000 words </a:t>
            </a:r>
          </a:p>
        </p:txBody>
      </p:sp>
      <p:sp>
        <p:nvSpPr>
          <p:cNvPr id="10" name="TextBox 10">
            <a:extLst>
              <a:ext uri="{FF2B5EF4-FFF2-40B4-BE49-F238E27FC236}">
                <a16:creationId xmlns:a16="http://schemas.microsoft.com/office/drawing/2014/main" id="{0898D10A-0B9F-45D1-B2AE-14020529F3EF}"/>
              </a:ext>
            </a:extLst>
          </p:cNvPr>
          <p:cNvSpPr txBox="1"/>
          <p:nvPr/>
        </p:nvSpPr>
        <p:spPr>
          <a:xfrm>
            <a:off x="5868144" y="1866072"/>
            <a:ext cx="2204881" cy="1300356"/>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600" dirty="0">
                <a:solidFill>
                  <a:srgbClr val="000000"/>
                </a:solidFill>
                <a:latin typeface="Calibri"/>
              </a:rPr>
              <a:t>Student ‘C’ reads </a:t>
            </a:r>
            <a:r>
              <a:rPr lang="en-GB" sz="1600" b="1" dirty="0">
                <a:solidFill>
                  <a:srgbClr val="70AD47"/>
                </a:solidFill>
                <a:latin typeface="Calibri"/>
              </a:rPr>
              <a:t>1 minute </a:t>
            </a:r>
            <a:r>
              <a:rPr lang="en-GB" sz="1600" dirty="0">
                <a:solidFill>
                  <a:srgbClr val="000000"/>
                </a:solidFill>
                <a:latin typeface="Calibri"/>
              </a:rPr>
              <a:t>each day.</a:t>
            </a:r>
          </a:p>
          <a:p>
            <a:pPr defTabSz="685800">
              <a:defRPr sz="1800" b="0" i="0" u="none" strike="noStrike" kern="0" cap="none" spc="0" baseline="0">
                <a:solidFill>
                  <a:srgbClr val="000000"/>
                </a:solidFill>
                <a:uFillTx/>
              </a:defRPr>
            </a:pPr>
            <a:endParaRPr lang="en-GB" sz="1600" dirty="0">
              <a:solidFill>
                <a:srgbClr val="000000"/>
              </a:solidFill>
              <a:latin typeface="Calibri"/>
            </a:endParaRPr>
          </a:p>
          <a:p>
            <a:pPr defTabSz="685800">
              <a:defRPr sz="1800" b="0" i="0" u="none" strike="noStrike" kern="0" cap="none" spc="0" baseline="0">
                <a:solidFill>
                  <a:srgbClr val="000000"/>
                </a:solidFill>
                <a:uFillTx/>
              </a:defRPr>
            </a:pPr>
            <a:r>
              <a:rPr lang="en-GB" sz="1600" dirty="0">
                <a:solidFill>
                  <a:srgbClr val="000000"/>
                </a:solidFill>
                <a:latin typeface="Calibri"/>
              </a:rPr>
              <a:t>180 minutes in a school </a:t>
            </a:r>
          </a:p>
          <a:p>
            <a:pPr defTabSz="685800">
              <a:defRPr sz="1800" b="0" i="0" u="none" strike="noStrike" kern="0" cap="none" spc="0" baseline="0">
                <a:solidFill>
                  <a:srgbClr val="000000"/>
                </a:solidFill>
                <a:uFillTx/>
              </a:defRPr>
            </a:pPr>
            <a:r>
              <a:rPr lang="en-GB" sz="1600" dirty="0">
                <a:solidFill>
                  <a:srgbClr val="000000"/>
                </a:solidFill>
                <a:latin typeface="Calibri"/>
              </a:rPr>
              <a:t>year.</a:t>
            </a:r>
          </a:p>
        </p:txBody>
      </p:sp>
      <p:pic>
        <p:nvPicPr>
          <p:cNvPr id="11" name="Picture 11">
            <a:extLst>
              <a:ext uri="{FF2B5EF4-FFF2-40B4-BE49-F238E27FC236}">
                <a16:creationId xmlns:a16="http://schemas.microsoft.com/office/drawing/2014/main" id="{B5B489A0-5BA5-4F00-8377-DCDCAC43745A}"/>
              </a:ext>
            </a:extLst>
          </p:cNvPr>
          <p:cNvPicPr>
            <a:picLocks noChangeAspect="1"/>
          </p:cNvPicPr>
          <p:nvPr/>
        </p:nvPicPr>
        <p:blipFill>
          <a:blip r:embed="rId3"/>
          <a:stretch>
            <a:fillRect/>
          </a:stretch>
        </p:blipFill>
        <p:spPr>
          <a:xfrm>
            <a:off x="6738413" y="3950969"/>
            <a:ext cx="464341" cy="407194"/>
          </a:xfrm>
          <a:prstGeom prst="rect">
            <a:avLst/>
          </a:prstGeom>
          <a:noFill/>
          <a:ln cap="flat">
            <a:noFill/>
          </a:ln>
        </p:spPr>
      </p:pic>
      <p:pic>
        <p:nvPicPr>
          <p:cNvPr id="12" name="Picture 12">
            <a:extLst>
              <a:ext uri="{FF2B5EF4-FFF2-40B4-BE49-F238E27FC236}">
                <a16:creationId xmlns:a16="http://schemas.microsoft.com/office/drawing/2014/main" id="{0BD4D0A0-5822-4640-BEAA-50B850614099}"/>
              </a:ext>
            </a:extLst>
          </p:cNvPr>
          <p:cNvPicPr>
            <a:picLocks noChangeAspect="1"/>
          </p:cNvPicPr>
          <p:nvPr/>
        </p:nvPicPr>
        <p:blipFill>
          <a:blip r:embed="rId4"/>
          <a:stretch>
            <a:fillRect/>
          </a:stretch>
        </p:blipFill>
        <p:spPr>
          <a:xfrm>
            <a:off x="3646030" y="3890236"/>
            <a:ext cx="1121571" cy="1621628"/>
          </a:xfrm>
          <a:prstGeom prst="rect">
            <a:avLst/>
          </a:prstGeom>
          <a:noFill/>
          <a:ln cap="flat">
            <a:noFill/>
          </a:ln>
        </p:spPr>
      </p:pic>
      <p:pic>
        <p:nvPicPr>
          <p:cNvPr id="13" name="Picture 13">
            <a:extLst>
              <a:ext uri="{FF2B5EF4-FFF2-40B4-BE49-F238E27FC236}">
                <a16:creationId xmlns:a16="http://schemas.microsoft.com/office/drawing/2014/main" id="{5B701AFB-5785-473A-BD9F-45E9714CF726}"/>
              </a:ext>
            </a:extLst>
          </p:cNvPr>
          <p:cNvPicPr>
            <a:picLocks noChangeAspect="1"/>
          </p:cNvPicPr>
          <p:nvPr/>
        </p:nvPicPr>
        <p:blipFill>
          <a:blip r:embed="rId5"/>
          <a:stretch>
            <a:fillRect/>
          </a:stretch>
        </p:blipFill>
        <p:spPr>
          <a:xfrm>
            <a:off x="611560" y="3774586"/>
            <a:ext cx="1437965" cy="2136411"/>
          </a:xfrm>
          <a:prstGeom prst="rect">
            <a:avLst/>
          </a:prstGeom>
          <a:noFill/>
          <a:ln cap="flat">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5FB11-BA8C-4749-935B-1EECFDF904B5}"/>
              </a:ext>
            </a:extLst>
          </p:cNvPr>
          <p:cNvSpPr>
            <a:spLocks noGrp="1"/>
          </p:cNvSpPr>
          <p:nvPr>
            <p:ph type="title"/>
          </p:nvPr>
        </p:nvSpPr>
        <p:spPr/>
        <p:txBody>
          <a:bodyPr/>
          <a:lstStyle/>
          <a:p>
            <a:pPr algn="ctr"/>
            <a:r>
              <a:rPr lang="en-GB" b="1" dirty="0">
                <a:solidFill>
                  <a:srgbClr val="002060"/>
                </a:solidFill>
              </a:rPr>
              <a:t>Accelerated Reader</a:t>
            </a:r>
          </a:p>
        </p:txBody>
      </p:sp>
      <p:sp>
        <p:nvSpPr>
          <p:cNvPr id="3" name="Content Placeholder 2">
            <a:extLst>
              <a:ext uri="{FF2B5EF4-FFF2-40B4-BE49-F238E27FC236}">
                <a16:creationId xmlns:a16="http://schemas.microsoft.com/office/drawing/2014/main" id="{CBC0A2A3-8674-42C6-97C4-AC097F62ACEC}"/>
              </a:ext>
            </a:extLst>
          </p:cNvPr>
          <p:cNvSpPr>
            <a:spLocks noGrp="1"/>
          </p:cNvSpPr>
          <p:nvPr>
            <p:ph idx="1"/>
          </p:nvPr>
        </p:nvSpPr>
        <p:spPr>
          <a:xfrm>
            <a:off x="457200" y="4005064"/>
            <a:ext cx="7620000" cy="2395736"/>
          </a:xfrm>
        </p:spPr>
        <p:txBody>
          <a:bodyPr>
            <a:normAutofit fontScale="92500" lnSpcReduction="10000"/>
          </a:bodyPr>
          <a:lstStyle/>
          <a:p>
            <a:r>
              <a:rPr lang="en-GB" dirty="0"/>
              <a:t>Children test at the beginning of each term</a:t>
            </a:r>
          </a:p>
          <a:p>
            <a:r>
              <a:rPr lang="en-GB" dirty="0"/>
              <a:t>They are set a points target to aim for (gain by completing quizzes)</a:t>
            </a:r>
          </a:p>
          <a:p>
            <a:r>
              <a:rPr lang="en-GB" dirty="0"/>
              <a:t>They are given a ZPD – reading range for books</a:t>
            </a:r>
          </a:p>
          <a:p>
            <a:r>
              <a:rPr lang="en-GB" dirty="0"/>
              <a:t>Children complete quizzes on the book they have read (these contain between 5 – 20 questions)</a:t>
            </a:r>
          </a:p>
          <a:p>
            <a:r>
              <a:rPr lang="en-GB" dirty="0"/>
              <a:t>We aim for children to get an average of 85% or above in their quizzes</a:t>
            </a:r>
          </a:p>
          <a:p>
            <a:endParaRPr lang="en-GB" dirty="0"/>
          </a:p>
        </p:txBody>
      </p:sp>
      <p:pic>
        <p:nvPicPr>
          <p:cNvPr id="5" name="Picture 2" descr="L:\L\logo\school logo final2.bmp">
            <a:extLst>
              <a:ext uri="{FF2B5EF4-FFF2-40B4-BE49-F238E27FC236}">
                <a16:creationId xmlns:a16="http://schemas.microsoft.com/office/drawing/2014/main" id="{34749FA6-A090-4AB0-9111-976C40DDB0F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65182" y="5517232"/>
            <a:ext cx="783531" cy="7864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3415667-1BAA-4E81-A3FE-4C0B11BC6D94}"/>
              </a:ext>
            </a:extLst>
          </p:cNvPr>
          <p:cNvPicPr>
            <a:picLocks noChangeAspect="1"/>
          </p:cNvPicPr>
          <p:nvPr/>
        </p:nvPicPr>
        <p:blipFill>
          <a:blip r:embed="rId3"/>
          <a:stretch>
            <a:fillRect/>
          </a:stretch>
        </p:blipFill>
        <p:spPr>
          <a:xfrm>
            <a:off x="1619672" y="1161897"/>
            <a:ext cx="4932040" cy="2818825"/>
          </a:xfrm>
          <a:prstGeom prst="rect">
            <a:avLst/>
          </a:prstGeom>
        </p:spPr>
      </p:pic>
    </p:spTree>
    <p:extLst>
      <p:ext uri="{BB962C8B-B14F-4D97-AF65-F5344CB8AC3E}">
        <p14:creationId xmlns:p14="http://schemas.microsoft.com/office/powerpoint/2010/main" val="3534459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9931" y="404664"/>
            <a:ext cx="7272808" cy="7663636"/>
          </a:xfrm>
          <a:prstGeom prst="rect">
            <a:avLst/>
          </a:prstGeom>
          <a:noFill/>
        </p:spPr>
        <p:txBody>
          <a:bodyPr wrap="square" lIns="91440" tIns="45720" rIns="91440" bIns="45720" rtlCol="0" anchor="t">
            <a:spAutoFit/>
          </a:bodyPr>
          <a:lstStyle/>
          <a:p>
            <a:r>
              <a:rPr lang="en-GB" sz="2000" b="1" dirty="0">
                <a:solidFill>
                  <a:schemeClr val="tx2"/>
                </a:solidFill>
              </a:rPr>
              <a:t>Spellings</a:t>
            </a:r>
            <a:r>
              <a:rPr lang="en-GB" sz="2000" b="1" dirty="0"/>
              <a:t>:</a:t>
            </a:r>
          </a:p>
          <a:p>
            <a:endParaRPr lang="en-GB" sz="2000" b="1" dirty="0"/>
          </a:p>
          <a:p>
            <a:r>
              <a:rPr lang="en-GB" sz="2000" dirty="0"/>
              <a:t>We use ‘Spelling Shed’ to support our teaching and learning of spellings. </a:t>
            </a:r>
            <a:endParaRPr lang="en-GB" sz="2200" dirty="0"/>
          </a:p>
          <a:p>
            <a:endParaRPr lang="en-GB" sz="2200" dirty="0"/>
          </a:p>
          <a:p>
            <a:r>
              <a:rPr lang="en-GB" sz="2000" dirty="0"/>
              <a:t>Each week your child will have 2 spelling lessons focused around a spelling rule or pattern. </a:t>
            </a:r>
          </a:p>
          <a:p>
            <a:endParaRPr lang="en-GB" sz="2000" dirty="0"/>
          </a:p>
          <a:p>
            <a:r>
              <a:rPr lang="en-GB" sz="2000" dirty="0"/>
              <a:t>They will then bring home activities to complete as part of home learning to support them to learn these rules. </a:t>
            </a:r>
          </a:p>
          <a:p>
            <a:endParaRPr lang="en-GB" sz="2000" dirty="0"/>
          </a:p>
          <a:p>
            <a:r>
              <a:rPr lang="en-GB" sz="2000" dirty="0"/>
              <a:t>Children will also be expected to log onto the spelling shed to compete in the online games. </a:t>
            </a:r>
          </a:p>
          <a:p>
            <a:endParaRPr lang="en-GB" sz="2000" dirty="0"/>
          </a:p>
          <a:p>
            <a:endParaRPr lang="en-GB" sz="2000" dirty="0">
              <a:ea typeface="Calibri"/>
              <a:cs typeface="Calibri"/>
            </a:endParaRPr>
          </a:p>
          <a:p>
            <a:pPr marL="285750" indent="-285750">
              <a:buFont typeface="Arial" pitchFamily="34" charset="0"/>
              <a:buChar char="•"/>
            </a:pPr>
            <a:endParaRPr lang="en-GB" sz="2000" dirty="0"/>
          </a:p>
          <a:p>
            <a:pPr marL="342900" indent="-342900">
              <a:buFont typeface="Arial" pitchFamily="34" charset="0"/>
              <a:buChar char="•"/>
            </a:pPr>
            <a:endParaRPr lang="en-GB" sz="2000" dirty="0"/>
          </a:p>
          <a:p>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23431" y="172354"/>
            <a:ext cx="1009726" cy="10135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play.edshed.com/images/spelling-game-image.png">
            <a:extLst>
              <a:ext uri="{FF2B5EF4-FFF2-40B4-BE49-F238E27FC236}">
                <a16:creationId xmlns:a16="http://schemas.microsoft.com/office/drawing/2014/main" id="{0C1C2EA6-31BA-40CF-87C4-8018E6534B4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4421812"/>
            <a:ext cx="3043436" cy="1601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20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87BB70-A464-49A4-9917-A43D570C357A}"/>
              </a:ext>
            </a:extLst>
          </p:cNvPr>
          <p:cNvSpPr/>
          <p:nvPr/>
        </p:nvSpPr>
        <p:spPr>
          <a:xfrm>
            <a:off x="683568" y="692696"/>
            <a:ext cx="7344816" cy="2831544"/>
          </a:xfrm>
          <a:prstGeom prst="rect">
            <a:avLst/>
          </a:prstGeom>
        </p:spPr>
        <p:txBody>
          <a:bodyPr wrap="square" lIns="91440" tIns="45720" rIns="91440" bIns="45720" anchor="t">
            <a:spAutoFit/>
          </a:bodyPr>
          <a:lstStyle/>
          <a:p>
            <a:r>
              <a:rPr lang="en-GB" b="1" dirty="0">
                <a:solidFill>
                  <a:schemeClr val="tx2"/>
                </a:solidFill>
              </a:rPr>
              <a:t>Maths:</a:t>
            </a:r>
          </a:p>
          <a:p>
            <a:pPr marL="342900" indent="-342900">
              <a:buFont typeface="Arial,Sans-Serif"/>
              <a:buChar char="•"/>
            </a:pPr>
            <a:r>
              <a:rPr lang="en-GB" sz="2000" dirty="0">
                <a:solidFill>
                  <a:srgbClr val="000000"/>
                </a:solidFill>
                <a:ea typeface="Calibri"/>
                <a:cs typeface="Calibri"/>
              </a:rPr>
              <a:t>Playing</a:t>
            </a:r>
            <a:r>
              <a:rPr lang="en-GB" sz="2000" dirty="0"/>
              <a:t> regularly will ensure that your child continues to develop their fluency in times tables, </a:t>
            </a:r>
            <a:endParaRPr lang="en-US" sz="2000" dirty="0">
              <a:ea typeface="Calibri"/>
              <a:cs typeface="Calibri"/>
            </a:endParaRPr>
          </a:p>
          <a:p>
            <a:pPr marL="342900" indent="-342900">
              <a:buFont typeface="Arial,Sans-Serif"/>
              <a:buChar char="•"/>
            </a:pPr>
            <a:r>
              <a:rPr lang="en-GB" sz="2000" dirty="0"/>
              <a:t>This will support pupils when working with more complex mathematical concepts including fractions, decimals and percentages</a:t>
            </a:r>
            <a:endParaRPr lang="en-GB" dirty="0" err="1"/>
          </a:p>
          <a:p>
            <a:pPr marL="342900" indent="-342900">
              <a:buFont typeface="Arial" pitchFamily="34" charset="0"/>
              <a:buChar char="•"/>
            </a:pPr>
            <a:endParaRPr lang="en-GB" sz="2000" dirty="0"/>
          </a:p>
          <a:p>
            <a:pPr marL="342900" indent="-342900">
              <a:buFont typeface="Arial" pitchFamily="34" charset="0"/>
              <a:buChar char="•"/>
            </a:pPr>
            <a:endParaRPr lang="en-GB" sz="2000" dirty="0"/>
          </a:p>
          <a:p>
            <a:endParaRPr lang="en-GB" sz="2000" dirty="0"/>
          </a:p>
        </p:txBody>
      </p:sp>
      <p:pic>
        <p:nvPicPr>
          <p:cNvPr id="5" name="Picture 2" descr="L:\L\logo\school logo final2.bmp">
            <a:extLst>
              <a:ext uri="{FF2B5EF4-FFF2-40B4-BE49-F238E27FC236}">
                <a16:creationId xmlns:a16="http://schemas.microsoft.com/office/drawing/2014/main" id="{123B5A96-5B7C-44FF-9806-83E6C5AF979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11784" y="5445224"/>
            <a:ext cx="951459" cy="9550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81BE860-48BA-418A-B436-30D4B6C29540}"/>
              </a:ext>
            </a:extLst>
          </p:cNvPr>
          <p:cNvPicPr/>
          <p:nvPr/>
        </p:nvPicPr>
        <p:blipFill rotWithShape="1">
          <a:blip r:embed="rId3" cstate="print">
            <a:extLst>
              <a:ext uri="{28A0092B-C50C-407E-A947-70E740481C1C}">
                <a14:useLocalDpi xmlns:a14="http://schemas.microsoft.com/office/drawing/2010/main" val="0"/>
              </a:ext>
            </a:extLst>
          </a:blip>
          <a:srcRect l="59135" t="13829" r="3488" b="41660"/>
          <a:stretch/>
        </p:blipFill>
        <p:spPr bwMode="auto">
          <a:xfrm rot="271944">
            <a:off x="3789206" y="3967176"/>
            <a:ext cx="1133540" cy="125511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73844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600" b="1" dirty="0">
                <a:latin typeface="+mn-lt"/>
              </a:rPr>
              <a:t>Home Learning </a:t>
            </a:r>
          </a:p>
        </p:txBody>
      </p:sp>
      <p:sp>
        <p:nvSpPr>
          <p:cNvPr id="3" name="Content Placeholder 2"/>
          <p:cNvSpPr>
            <a:spLocks noGrp="1"/>
          </p:cNvSpPr>
          <p:nvPr>
            <p:ph idx="1"/>
          </p:nvPr>
        </p:nvSpPr>
        <p:spPr>
          <a:xfrm>
            <a:off x="457200" y="2057400"/>
            <a:ext cx="7620000" cy="4800600"/>
          </a:xfrm>
        </p:spPr>
        <p:txBody>
          <a:bodyPr vert="horz" lIns="91440" tIns="45720" rIns="91440" bIns="45720" rtlCol="0" anchor="t">
            <a:normAutofit lnSpcReduction="10000"/>
          </a:bodyPr>
          <a:lstStyle/>
          <a:p>
            <a:pPr indent="-342900"/>
            <a:r>
              <a:rPr lang="en-GB" dirty="0"/>
              <a:t>Home learning will be moving to: Google Classroom. </a:t>
            </a:r>
          </a:p>
          <a:p>
            <a:pPr marL="0" indent="0">
              <a:buNone/>
            </a:pPr>
            <a:r>
              <a:rPr lang="en-GB" dirty="0"/>
              <a:t>   Each week your child will receive:</a:t>
            </a:r>
          </a:p>
          <a:p>
            <a:pPr marL="0" indent="0">
              <a:buNone/>
            </a:pPr>
            <a:r>
              <a:rPr lang="en-GB" dirty="0"/>
              <a:t>   -  a list of spellings to learn</a:t>
            </a:r>
          </a:p>
          <a:p>
            <a:pPr marL="0" indent="0">
              <a:buNone/>
            </a:pPr>
            <a:r>
              <a:rPr lang="en-GB" dirty="0"/>
              <a:t>   - A maths task reviewing the learning from the week,</a:t>
            </a:r>
          </a:p>
          <a:p>
            <a:pPr marL="0" indent="0">
              <a:buNone/>
            </a:pPr>
            <a:r>
              <a:rPr lang="en-GB" dirty="0"/>
              <a:t>   - Weekly Times Table Rockstar battles,</a:t>
            </a:r>
          </a:p>
          <a:p>
            <a:pPr marL="0" indent="0">
              <a:buNone/>
            </a:pPr>
            <a:r>
              <a:rPr lang="en-GB" dirty="0"/>
              <a:t>   -SPAG book </a:t>
            </a:r>
          </a:p>
          <a:p>
            <a:pPr marL="0" indent="0">
              <a:buNone/>
            </a:pPr>
            <a:r>
              <a:rPr lang="en-GB" dirty="0"/>
              <a:t>   - In promoting the school’s Christian Values, there may also be              </a:t>
            </a:r>
          </a:p>
          <a:p>
            <a:pPr marL="0" indent="0">
              <a:buNone/>
            </a:pPr>
            <a:r>
              <a:rPr lang="en-GB" dirty="0"/>
              <a:t>     additional whole school challenges set. </a:t>
            </a:r>
          </a:p>
          <a:p>
            <a:pPr marL="285750" indent="-342900">
              <a:buFont typeface="Arial"/>
              <a:buChar char="•"/>
            </a:pPr>
            <a:r>
              <a:rPr lang="en-GB" sz="2000" dirty="0">
                <a:solidFill>
                  <a:srgbClr val="000000"/>
                </a:solidFill>
                <a:ea typeface="Calibri"/>
                <a:cs typeface="Calibri"/>
              </a:rPr>
              <a:t>In Year 6, your child can attend the weekly Home Learning Club. </a:t>
            </a:r>
            <a:endParaRPr lang="en-US" sz="2000" dirty="0">
              <a:solidFill>
                <a:srgbClr val="000000"/>
              </a:solidFill>
              <a:ea typeface="Calibri"/>
              <a:cs typeface="Calibri"/>
            </a:endParaRPr>
          </a:p>
          <a:p>
            <a:pPr marL="0" indent="0">
              <a:buNone/>
            </a:pPr>
            <a:endParaRPr lang="en-GB" dirty="0">
              <a:solidFill>
                <a:srgbClr val="000000"/>
              </a:solidFill>
              <a:ea typeface="Calibri"/>
              <a:cs typeface="Calibri"/>
            </a:endParaRPr>
          </a:p>
          <a:p>
            <a:pPr marL="0" indent="0">
              <a:buNone/>
            </a:pPr>
            <a:endParaRPr lang="en-GB" dirty="0">
              <a:solidFill>
                <a:srgbClr val="FF0000"/>
              </a:solidFill>
            </a:endParaRPr>
          </a:p>
          <a:p>
            <a:pPr marL="0" indent="0">
              <a:buNone/>
            </a:pPr>
            <a:r>
              <a:rPr lang="en-GB" dirty="0">
                <a:solidFill>
                  <a:srgbClr val="FF0000"/>
                </a:solidFill>
              </a:rPr>
              <a:t>   </a:t>
            </a:r>
          </a:p>
          <a:p>
            <a:pPr marL="0" indent="0">
              <a:buNone/>
            </a:pPr>
            <a:r>
              <a:rPr lang="en-GB" dirty="0">
                <a:solidFill>
                  <a:srgbClr val="FF0000"/>
                </a:solidFill>
              </a:rPr>
              <a:t> </a:t>
            </a:r>
          </a:p>
          <a:p>
            <a:pPr indent="-342900"/>
            <a:endParaRPr lang="en-GB" dirty="0">
              <a:solidFill>
                <a:srgbClr val="FF0000"/>
              </a:solidFill>
            </a:endParaRPr>
          </a:p>
          <a:p>
            <a:pPr indent="-342900"/>
            <a:endParaRPr lang="en-GB" dirty="0">
              <a:solidFill>
                <a:srgbClr val="FF0000"/>
              </a:solidFill>
            </a:endParaRPr>
          </a:p>
          <a:p>
            <a:endParaRPr lang="en-GB" dirty="0"/>
          </a:p>
        </p:txBody>
      </p:sp>
      <p:pic>
        <p:nvPicPr>
          <p:cNvPr id="5" name="Picture 2" descr="L:\L\logo\school logo final2.bmp">
            <a:extLst>
              <a:ext uri="{FF2B5EF4-FFF2-40B4-BE49-F238E27FC236}">
                <a16:creationId xmlns:a16="http://schemas.microsoft.com/office/drawing/2014/main" id="{1391A4BF-B5E2-4EEF-B800-B443F4BD89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6416" y="5445224"/>
            <a:ext cx="876370" cy="8796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2CB9102-39E8-4C48-8175-116F523F949B}"/>
              </a:ext>
            </a:extLst>
          </p:cNvPr>
          <p:cNvSpPr txBox="1"/>
          <p:nvPr/>
        </p:nvSpPr>
        <p:spPr>
          <a:xfrm>
            <a:off x="756410" y="1325596"/>
            <a:ext cx="7416824" cy="646331"/>
          </a:xfrm>
          <a:prstGeom prst="rect">
            <a:avLst/>
          </a:prstGeom>
          <a:noFill/>
        </p:spPr>
        <p:txBody>
          <a:bodyPr wrap="square" rtlCol="0">
            <a:spAutoFit/>
          </a:bodyPr>
          <a:lstStyle/>
          <a:p>
            <a:r>
              <a:rPr lang="en-GB" b="1" i="1" dirty="0"/>
              <a:t>Research shows that pupils completing their home learning improves progress by 3 months. </a:t>
            </a:r>
          </a:p>
        </p:txBody>
      </p:sp>
      <p:pic>
        <p:nvPicPr>
          <p:cNvPr id="6" name="Picture 5">
            <a:extLst>
              <a:ext uri="{FF2B5EF4-FFF2-40B4-BE49-F238E27FC236}">
                <a16:creationId xmlns:a16="http://schemas.microsoft.com/office/drawing/2014/main" id="{A16AE5A0-A6B1-45FC-BC37-87EDBD5C9C24}"/>
              </a:ext>
            </a:extLst>
          </p:cNvPr>
          <p:cNvPicPr>
            <a:picLocks noChangeAspect="1"/>
          </p:cNvPicPr>
          <p:nvPr/>
        </p:nvPicPr>
        <p:blipFill>
          <a:blip r:embed="rId3"/>
          <a:stretch>
            <a:fillRect/>
          </a:stretch>
        </p:blipFill>
        <p:spPr>
          <a:xfrm>
            <a:off x="6762207" y="2204864"/>
            <a:ext cx="1382663" cy="964008"/>
          </a:xfrm>
          <a:prstGeom prst="rect">
            <a:avLst/>
          </a:prstGeom>
        </p:spPr>
      </p:pic>
    </p:spTree>
    <p:extLst>
      <p:ext uri="{BB962C8B-B14F-4D97-AF65-F5344CB8AC3E}">
        <p14:creationId xmlns:p14="http://schemas.microsoft.com/office/powerpoint/2010/main" val="162858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1088" y="271783"/>
            <a:ext cx="7272808" cy="646331"/>
          </a:xfrm>
          <a:prstGeom prst="rect">
            <a:avLst/>
          </a:prstGeom>
          <a:noFill/>
        </p:spPr>
        <p:txBody>
          <a:bodyPr wrap="square" rtlCol="0">
            <a:spAutoFit/>
          </a:bodyPr>
          <a:lstStyle/>
          <a:p>
            <a:pPr algn="ctr"/>
            <a:r>
              <a:rPr lang="en-GB" sz="3600" b="1" dirty="0">
                <a:solidFill>
                  <a:schemeClr val="tx2"/>
                </a:solidFill>
              </a:rPr>
              <a:t>P.E kit</a:t>
            </a:r>
          </a:p>
        </p:txBody>
      </p:sp>
      <p:sp>
        <p:nvSpPr>
          <p:cNvPr id="5" name="TextBox 4"/>
          <p:cNvSpPr txBox="1"/>
          <p:nvPr/>
        </p:nvSpPr>
        <p:spPr>
          <a:xfrm>
            <a:off x="711633" y="1268760"/>
            <a:ext cx="7272808" cy="2462213"/>
          </a:xfrm>
          <a:prstGeom prst="rect">
            <a:avLst/>
          </a:prstGeom>
          <a:noFill/>
        </p:spPr>
        <p:txBody>
          <a:bodyPr wrap="square" rtlCol="0">
            <a:spAutoFit/>
          </a:bodyPr>
          <a:lstStyle/>
          <a:p>
            <a:pPr marL="342900" indent="-342900">
              <a:buFont typeface="Arial" pitchFamily="34" charset="0"/>
              <a:buChar char="•"/>
            </a:pPr>
            <a:endParaRPr lang="en-GB" sz="2200" dirty="0"/>
          </a:p>
          <a:p>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sp>
        <p:nvSpPr>
          <p:cNvPr id="3" name="TextBox 2"/>
          <p:cNvSpPr txBox="1"/>
          <p:nvPr/>
        </p:nvSpPr>
        <p:spPr>
          <a:xfrm>
            <a:off x="467544" y="836712"/>
            <a:ext cx="7776864" cy="5170646"/>
          </a:xfrm>
          <a:prstGeom prst="rect">
            <a:avLst/>
          </a:prstGeom>
          <a:noFill/>
        </p:spPr>
        <p:txBody>
          <a:bodyPr wrap="square" rtlCol="0">
            <a:spAutoFit/>
          </a:bodyPr>
          <a:lstStyle/>
          <a:p>
            <a:r>
              <a:rPr lang="en-GB" sz="2200" b="1" dirty="0"/>
              <a:t>P.E: </a:t>
            </a:r>
            <a:r>
              <a:rPr lang="en-GB" sz="2200" dirty="0">
                <a:solidFill>
                  <a:srgbClr val="FF0000"/>
                </a:solidFill>
              </a:rPr>
              <a:t>Thursday and Friday</a:t>
            </a:r>
          </a:p>
          <a:p>
            <a:r>
              <a:rPr lang="en-GB" sz="2200" b="1" dirty="0"/>
              <a:t>Swimming</a:t>
            </a:r>
            <a:r>
              <a:rPr lang="en-GB" sz="2200" dirty="0"/>
              <a:t>: We will be providing catch up swimming later in the year. Details will follow.</a:t>
            </a:r>
          </a:p>
          <a:p>
            <a:endParaRPr lang="en-GB" sz="2200" dirty="0"/>
          </a:p>
          <a:p>
            <a:endParaRPr lang="en-GB" sz="2200" dirty="0"/>
          </a:p>
          <a:p>
            <a:r>
              <a:rPr lang="en-GB" sz="2200" dirty="0"/>
              <a:t>P.E Kit: Navy shorts (long tracksuit trousers in the winter)</a:t>
            </a:r>
          </a:p>
          <a:p>
            <a:r>
              <a:rPr lang="en-GB" sz="2200" dirty="0"/>
              <a:t>             T-shirt, which is their team colour</a:t>
            </a:r>
          </a:p>
          <a:p>
            <a:r>
              <a:rPr lang="en-GB" sz="2200" dirty="0"/>
              <a:t>             Trainers for outdoor PE</a:t>
            </a:r>
          </a:p>
          <a:p>
            <a:r>
              <a:rPr lang="en-GB" sz="2200" dirty="0"/>
              <a:t>             Warm clothing in winter months such as a navy tracksuit.</a:t>
            </a:r>
          </a:p>
          <a:p>
            <a:endParaRPr lang="en-GB" sz="2200" dirty="0"/>
          </a:p>
          <a:p>
            <a:r>
              <a:rPr lang="en-GB" sz="2200" dirty="0"/>
              <a:t>If your child has an ear piercing it </a:t>
            </a:r>
            <a:r>
              <a:rPr lang="en-GB" sz="2200" b="1" i="1" dirty="0"/>
              <a:t>must</a:t>
            </a:r>
            <a:r>
              <a:rPr lang="en-GB" sz="2200" dirty="0"/>
              <a:t> be removed for the days that they have PE. </a:t>
            </a:r>
          </a:p>
          <a:p>
            <a:endParaRPr lang="en-GB" sz="2200" dirty="0"/>
          </a:p>
          <a:p>
            <a:endParaRPr lang="en-GB" sz="2200" b="1" dirty="0">
              <a:solidFill>
                <a:schemeClr val="tx2"/>
              </a:solidFill>
            </a:endParaRPr>
          </a:p>
          <a:p>
            <a:endParaRPr lang="en-GB" sz="2200" dirty="0"/>
          </a:p>
        </p:txBody>
      </p:sp>
      <p:pic>
        <p:nvPicPr>
          <p:cNvPr id="6" name="Picture 2" descr="L:\L\logo\school logo final2.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13528" y="5445224"/>
            <a:ext cx="730472" cy="733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1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dirty="0">
                <a:solidFill>
                  <a:schemeClr val="tx2"/>
                </a:solidFill>
              </a:rPr>
              <a:t>Healthy Minds</a:t>
            </a:r>
          </a:p>
        </p:txBody>
      </p:sp>
      <p:sp>
        <p:nvSpPr>
          <p:cNvPr id="5" name="TextBox 4"/>
          <p:cNvSpPr txBox="1"/>
          <p:nvPr/>
        </p:nvSpPr>
        <p:spPr>
          <a:xfrm>
            <a:off x="711633" y="947439"/>
            <a:ext cx="7272808" cy="2462213"/>
          </a:xfrm>
          <a:prstGeom prst="rect">
            <a:avLst/>
          </a:prstGeom>
          <a:noFill/>
        </p:spPr>
        <p:txBody>
          <a:bodyPr wrap="square" rtlCol="0">
            <a:spAutoFit/>
          </a:bodyPr>
          <a:lstStyle/>
          <a:p>
            <a:pPr marL="342900" indent="-342900">
              <a:buFont typeface="Arial" pitchFamily="34" charset="0"/>
              <a:buChar char="•"/>
            </a:pPr>
            <a:endParaRPr lang="en-GB" sz="2200" dirty="0"/>
          </a:p>
          <a:p>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sp>
        <p:nvSpPr>
          <p:cNvPr id="3" name="TextBox 2"/>
          <p:cNvSpPr txBox="1"/>
          <p:nvPr/>
        </p:nvSpPr>
        <p:spPr>
          <a:xfrm>
            <a:off x="459605" y="985364"/>
            <a:ext cx="7776864" cy="3816429"/>
          </a:xfrm>
          <a:prstGeom prst="rect">
            <a:avLst/>
          </a:prstGeom>
          <a:noFill/>
        </p:spPr>
        <p:txBody>
          <a:bodyPr wrap="square" rtlCol="0">
            <a:spAutoFit/>
          </a:bodyPr>
          <a:lstStyle/>
          <a:p>
            <a:endParaRPr lang="en-GB" sz="2200" dirty="0"/>
          </a:p>
          <a:p>
            <a:pPr marL="342900" indent="-342900">
              <a:buFont typeface="Arial" pitchFamily="34" charset="0"/>
              <a:buChar char="•"/>
            </a:pPr>
            <a:r>
              <a:rPr lang="en-GB" sz="2200" dirty="0"/>
              <a:t>Please ensure that your child has a clear water bottle in school.</a:t>
            </a:r>
          </a:p>
          <a:p>
            <a:r>
              <a:rPr lang="en-GB" sz="2200" dirty="0"/>
              <a:t>      Bottles should be taken home and cleaned regularly. </a:t>
            </a:r>
          </a:p>
          <a:p>
            <a:pPr marL="342900" indent="-342900">
              <a:buFont typeface="Arial" pitchFamily="34" charset="0"/>
              <a:buChar char="•"/>
            </a:pPr>
            <a:endParaRPr lang="en-GB" sz="2200" dirty="0"/>
          </a:p>
          <a:p>
            <a:pPr marL="342900" indent="-342900">
              <a:buFont typeface="Arial" pitchFamily="34" charset="0"/>
              <a:buChar char="•"/>
            </a:pPr>
            <a:r>
              <a:rPr lang="en-GB" sz="2200" dirty="0"/>
              <a:t>Pupils may bring in their own fruit snack each day. It is no longer provided everyday. </a:t>
            </a:r>
          </a:p>
          <a:p>
            <a:pPr marL="342900" indent="-342900">
              <a:buFont typeface="Arial" pitchFamily="34" charset="0"/>
              <a:buChar char="•"/>
            </a:pPr>
            <a:endParaRPr lang="en-GB" sz="2200" dirty="0"/>
          </a:p>
          <a:p>
            <a:pPr marL="342900" indent="-342900">
              <a:buFont typeface="Arial" pitchFamily="34" charset="0"/>
              <a:buChar char="•"/>
            </a:pPr>
            <a:r>
              <a:rPr lang="en-GB" sz="2200" dirty="0"/>
              <a:t>On the days that your child does not do PE, they will walk, skip or run around the Daily Mile for 15 minutes.</a:t>
            </a:r>
          </a:p>
          <a:p>
            <a:pPr marL="342900" indent="-342900"/>
            <a:endParaRPr lang="en-GB" sz="2200" dirty="0">
              <a:solidFill>
                <a:srgbClr val="FF0000"/>
              </a:solidFill>
            </a:endParaRPr>
          </a:p>
          <a:p>
            <a:endParaRPr lang="en-GB" sz="2200" dirty="0"/>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5445224"/>
            <a:ext cx="876370" cy="8796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03AA699-B00E-4245-92C5-439A47496AC1}"/>
              </a:ext>
            </a:extLst>
          </p:cNvPr>
          <p:cNvPicPr>
            <a:picLocks noChangeAspect="1"/>
          </p:cNvPicPr>
          <p:nvPr/>
        </p:nvPicPr>
        <p:blipFill>
          <a:blip r:embed="rId4"/>
          <a:stretch>
            <a:fillRect/>
          </a:stretch>
        </p:blipFill>
        <p:spPr>
          <a:xfrm rot="21347585">
            <a:off x="1270514" y="4437800"/>
            <a:ext cx="1170882" cy="2302878"/>
          </a:xfrm>
          <a:prstGeom prst="rect">
            <a:avLst/>
          </a:prstGeom>
        </p:spPr>
      </p:pic>
      <p:pic>
        <p:nvPicPr>
          <p:cNvPr id="7" name="Picture 6">
            <a:extLst>
              <a:ext uri="{FF2B5EF4-FFF2-40B4-BE49-F238E27FC236}">
                <a16:creationId xmlns:a16="http://schemas.microsoft.com/office/drawing/2014/main" id="{95A100E2-EC7E-46DC-A3BE-5037F4B0D5B1}"/>
              </a:ext>
            </a:extLst>
          </p:cNvPr>
          <p:cNvPicPr>
            <a:picLocks noChangeAspect="1"/>
          </p:cNvPicPr>
          <p:nvPr/>
        </p:nvPicPr>
        <p:blipFill>
          <a:blip r:embed="rId5"/>
          <a:stretch>
            <a:fillRect/>
          </a:stretch>
        </p:blipFill>
        <p:spPr>
          <a:xfrm rot="529353">
            <a:off x="4980242" y="4658734"/>
            <a:ext cx="2160399" cy="1734198"/>
          </a:xfrm>
          <a:prstGeom prst="rect">
            <a:avLst/>
          </a:prstGeom>
        </p:spPr>
      </p:pic>
    </p:spTree>
    <p:extLst>
      <p:ext uri="{BB962C8B-B14F-4D97-AF65-F5344CB8AC3E}">
        <p14:creationId xmlns:p14="http://schemas.microsoft.com/office/powerpoint/2010/main" val="78707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dirty="0">
                <a:solidFill>
                  <a:schemeClr val="tx2"/>
                </a:solidFill>
              </a:rPr>
              <a:t>Attendance </a:t>
            </a:r>
          </a:p>
        </p:txBody>
      </p:sp>
      <p:sp>
        <p:nvSpPr>
          <p:cNvPr id="5" name="TextBox 4"/>
          <p:cNvSpPr txBox="1"/>
          <p:nvPr/>
        </p:nvSpPr>
        <p:spPr>
          <a:xfrm>
            <a:off x="711633" y="1268760"/>
            <a:ext cx="7272808" cy="2462213"/>
          </a:xfrm>
          <a:prstGeom prst="rect">
            <a:avLst/>
          </a:prstGeom>
          <a:noFill/>
        </p:spPr>
        <p:txBody>
          <a:bodyPr wrap="square" rtlCol="0">
            <a:spAutoFit/>
          </a:bodyPr>
          <a:lstStyle/>
          <a:p>
            <a:pPr marL="342900" indent="-342900">
              <a:buFont typeface="Arial" pitchFamily="34" charset="0"/>
              <a:buChar char="•"/>
            </a:pPr>
            <a:endParaRPr lang="en-GB" sz="2200" dirty="0"/>
          </a:p>
          <a:p>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sp>
        <p:nvSpPr>
          <p:cNvPr id="3" name="TextBox 2"/>
          <p:cNvSpPr txBox="1"/>
          <p:nvPr/>
        </p:nvSpPr>
        <p:spPr>
          <a:xfrm>
            <a:off x="325720" y="978986"/>
            <a:ext cx="7776864" cy="2246769"/>
          </a:xfrm>
          <a:prstGeom prst="rect">
            <a:avLst/>
          </a:prstGeom>
          <a:noFill/>
        </p:spPr>
        <p:txBody>
          <a:bodyPr wrap="square" rtlCol="0">
            <a:spAutoFit/>
          </a:bodyPr>
          <a:lstStyle/>
          <a:p>
            <a:pPr marL="342900" indent="-342900" fontAlgn="base">
              <a:buFont typeface="Arial" pitchFamily="34" charset="0"/>
              <a:buChar char="•"/>
            </a:pPr>
            <a:r>
              <a:rPr lang="en-GB" sz="2000" dirty="0"/>
              <a:t>The gates open at 8:35am and close at 8:45am. The register is taken at 8:50am. </a:t>
            </a:r>
          </a:p>
          <a:p>
            <a:pPr fontAlgn="base"/>
            <a:endParaRPr lang="en-GB" sz="2000" dirty="0"/>
          </a:p>
          <a:p>
            <a:pPr marL="342900" indent="-342900" fontAlgn="base">
              <a:buFont typeface="Arial" pitchFamily="34" charset="0"/>
              <a:buChar char="•"/>
            </a:pPr>
            <a:r>
              <a:rPr lang="en-GB" sz="2000" dirty="0"/>
              <a:t>If your child arrives after 9.15am, this will be recorded as an unauthorised absence.</a:t>
            </a:r>
          </a:p>
          <a:p>
            <a:pPr marL="342900" indent="-342900" fontAlgn="base">
              <a:buFont typeface="Arial" pitchFamily="34" charset="0"/>
              <a:buChar char="•"/>
            </a:pPr>
            <a:endParaRPr lang="en-GB" sz="2000" dirty="0"/>
          </a:p>
          <a:p>
            <a:pPr marL="342900" indent="-342900" fontAlgn="base">
              <a:buFont typeface="Arial" pitchFamily="34" charset="0"/>
              <a:buChar char="•"/>
            </a:pPr>
            <a:r>
              <a:rPr lang="en-GB" sz="2000" dirty="0"/>
              <a:t>Attendance of 96%+  is judged to be good. </a:t>
            </a:r>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2062" y="5460699"/>
            <a:ext cx="1092394" cy="1096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rotWithShape="1">
          <a:blip r:embed="rId4">
            <a:extLst>
              <a:ext uri="{28A0092B-C50C-407E-A947-70E740481C1C}">
                <a14:useLocalDpi xmlns:a14="http://schemas.microsoft.com/office/drawing/2010/main" val="0"/>
              </a:ext>
            </a:extLst>
          </a:blip>
          <a:srcRect l="32062" t="60723" r="32562" b="3667"/>
          <a:stretch/>
        </p:blipFill>
        <p:spPr bwMode="auto">
          <a:xfrm>
            <a:off x="1893628" y="3730973"/>
            <a:ext cx="4908818" cy="273838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310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2513-8E74-4A06-977D-F16C2DE27B1A}"/>
              </a:ext>
            </a:extLst>
          </p:cNvPr>
          <p:cNvSpPr>
            <a:spLocks noGrp="1"/>
          </p:cNvSpPr>
          <p:nvPr>
            <p:ph type="title"/>
          </p:nvPr>
        </p:nvSpPr>
        <p:spPr/>
        <p:txBody>
          <a:bodyPr/>
          <a:lstStyle/>
          <a:p>
            <a:pPr algn="ctr"/>
            <a:r>
              <a:rPr lang="en-GB" sz="3600" b="1" dirty="0">
                <a:solidFill>
                  <a:srgbClr val="002060"/>
                </a:solidFill>
                <a:latin typeface="+mn-lt"/>
              </a:rPr>
              <a:t>Attendance</a:t>
            </a:r>
            <a:r>
              <a:rPr lang="en-GB" b="1" dirty="0">
                <a:solidFill>
                  <a:srgbClr val="002060"/>
                </a:solidFill>
              </a:rPr>
              <a:t> </a:t>
            </a:r>
          </a:p>
        </p:txBody>
      </p:sp>
      <p:sp>
        <p:nvSpPr>
          <p:cNvPr id="3" name="Content Placeholder 2">
            <a:extLst>
              <a:ext uri="{FF2B5EF4-FFF2-40B4-BE49-F238E27FC236}">
                <a16:creationId xmlns:a16="http://schemas.microsoft.com/office/drawing/2014/main" id="{9BD18302-6E6F-402A-8134-01915DA9951A}"/>
              </a:ext>
            </a:extLst>
          </p:cNvPr>
          <p:cNvSpPr>
            <a:spLocks noGrp="1"/>
          </p:cNvSpPr>
          <p:nvPr>
            <p:ph idx="1"/>
          </p:nvPr>
        </p:nvSpPr>
        <p:spPr/>
        <p:txBody>
          <a:bodyPr/>
          <a:lstStyle/>
          <a:p>
            <a:r>
              <a:rPr lang="en-GB" b="1" dirty="0">
                <a:solidFill>
                  <a:srgbClr val="002060"/>
                </a:solidFill>
              </a:rPr>
              <a:t>Termly Prizes:</a:t>
            </a:r>
          </a:p>
          <a:p>
            <a:endParaRPr lang="en-GB" b="1" dirty="0">
              <a:solidFill>
                <a:srgbClr val="002060"/>
              </a:solidFill>
            </a:endParaRPr>
          </a:p>
          <a:p>
            <a:pPr marL="114300" indent="0">
              <a:buNone/>
            </a:pPr>
            <a:r>
              <a:rPr lang="en-GB" dirty="0"/>
              <a:t>At the end of teach term, all children with </a:t>
            </a:r>
            <a:r>
              <a:rPr lang="en-GB" dirty="0">
                <a:solidFill>
                  <a:schemeClr val="accent3"/>
                </a:solidFill>
              </a:rPr>
              <a:t>97%+ </a:t>
            </a:r>
            <a:r>
              <a:rPr lang="en-GB" dirty="0"/>
              <a:t>attendance goes into a raffle to win a prize.</a:t>
            </a:r>
          </a:p>
          <a:p>
            <a:pPr marL="114300" indent="0">
              <a:buNone/>
            </a:pPr>
            <a:endParaRPr lang="en-GB" dirty="0"/>
          </a:p>
          <a:p>
            <a:pPr marL="114300" indent="0">
              <a:buNone/>
            </a:pPr>
            <a:r>
              <a:rPr lang="en-GB" dirty="0"/>
              <a:t>Pupils who have </a:t>
            </a:r>
            <a:r>
              <a:rPr lang="en-GB" dirty="0">
                <a:solidFill>
                  <a:schemeClr val="accent3"/>
                </a:solidFill>
              </a:rPr>
              <a:t>100% </a:t>
            </a:r>
            <a:r>
              <a:rPr lang="en-GB" dirty="0"/>
              <a:t>receive a certificate during Collective Worship. </a:t>
            </a:r>
          </a:p>
        </p:txBody>
      </p:sp>
      <p:pic>
        <p:nvPicPr>
          <p:cNvPr id="4" name="Picture 2" descr="L:\L\logo\school logo final2.bmp">
            <a:extLst>
              <a:ext uri="{FF2B5EF4-FFF2-40B4-BE49-F238E27FC236}">
                <a16:creationId xmlns:a16="http://schemas.microsoft.com/office/drawing/2014/main" id="{61B78304-87A5-4C80-BB3C-E61D4EDC7A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589" y="5445224"/>
            <a:ext cx="858040" cy="861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2470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dirty="0">
                <a:solidFill>
                  <a:schemeClr val="tx2"/>
                </a:solidFill>
              </a:rPr>
              <a:t>Communication </a:t>
            </a:r>
          </a:p>
        </p:txBody>
      </p:sp>
      <p:sp>
        <p:nvSpPr>
          <p:cNvPr id="5" name="TextBox 4"/>
          <p:cNvSpPr txBox="1"/>
          <p:nvPr/>
        </p:nvSpPr>
        <p:spPr>
          <a:xfrm>
            <a:off x="711633" y="1268760"/>
            <a:ext cx="7272808" cy="2462213"/>
          </a:xfrm>
          <a:prstGeom prst="rect">
            <a:avLst/>
          </a:prstGeom>
          <a:noFill/>
        </p:spPr>
        <p:txBody>
          <a:bodyPr wrap="square" rtlCol="0">
            <a:spAutoFit/>
          </a:bodyPr>
          <a:lstStyle/>
          <a:p>
            <a:pPr marL="342900" indent="-342900">
              <a:buFont typeface="Arial" pitchFamily="34" charset="0"/>
              <a:buChar char="•"/>
            </a:pPr>
            <a:endParaRPr lang="en-GB" sz="2200" dirty="0"/>
          </a:p>
          <a:p>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sp>
        <p:nvSpPr>
          <p:cNvPr id="3" name="TextBox 2"/>
          <p:cNvSpPr txBox="1"/>
          <p:nvPr/>
        </p:nvSpPr>
        <p:spPr>
          <a:xfrm>
            <a:off x="459605" y="1628800"/>
            <a:ext cx="7776864" cy="5170646"/>
          </a:xfrm>
          <a:prstGeom prst="rect">
            <a:avLst/>
          </a:prstGeom>
          <a:noFill/>
        </p:spPr>
        <p:txBody>
          <a:bodyPr wrap="square" rtlCol="0">
            <a:spAutoFit/>
          </a:bodyPr>
          <a:lstStyle/>
          <a:p>
            <a:pPr marL="342900" indent="-342900">
              <a:buFont typeface="Arial" pitchFamily="34" charset="0"/>
              <a:buChar char="•"/>
            </a:pPr>
            <a:r>
              <a:rPr lang="en-GB" sz="2200" dirty="0"/>
              <a:t>Class Dojos for rewards and sanctions.</a:t>
            </a:r>
          </a:p>
          <a:p>
            <a:pPr marL="342900" indent="-342900">
              <a:buFont typeface="Arial" pitchFamily="34" charset="0"/>
              <a:buChar char="•"/>
            </a:pPr>
            <a:r>
              <a:rPr lang="en-GB" sz="2200" dirty="0"/>
              <a:t>The School’s website.</a:t>
            </a:r>
          </a:p>
          <a:p>
            <a:pPr marL="342900" indent="-342900">
              <a:buFont typeface="Arial" pitchFamily="34" charset="0"/>
              <a:buChar char="•"/>
            </a:pPr>
            <a:r>
              <a:rPr lang="en-GB" sz="2200" dirty="0"/>
              <a:t>School’s Facebook page.</a:t>
            </a:r>
          </a:p>
          <a:p>
            <a:pPr marL="342900" indent="-342900">
              <a:buFont typeface="Arial" pitchFamily="34" charset="0"/>
              <a:buChar char="•"/>
            </a:pPr>
            <a:r>
              <a:rPr lang="en-GB" sz="2200" dirty="0"/>
              <a:t>MCAS</a:t>
            </a:r>
          </a:p>
          <a:p>
            <a:pPr marL="342900" indent="-342900">
              <a:buFont typeface="Arial" pitchFamily="34" charset="0"/>
              <a:buChar char="•"/>
            </a:pPr>
            <a:r>
              <a:rPr lang="en-GB" sz="2200" dirty="0"/>
              <a:t>Class Pages.</a:t>
            </a:r>
          </a:p>
          <a:p>
            <a:r>
              <a:rPr lang="en-GB" sz="2200" dirty="0">
                <a:hlinkClick r:id="rId3"/>
              </a:rPr>
              <a:t>(http://www.southbersted.w-sussex.sch.uk/class-pages/</a:t>
            </a:r>
            <a:r>
              <a:rPr lang="en-GB" sz="2200" dirty="0"/>
              <a:t>)</a:t>
            </a:r>
          </a:p>
          <a:p>
            <a:pPr marL="342900" indent="-342900">
              <a:buFont typeface="Arial" pitchFamily="34" charset="0"/>
              <a:buChar char="•"/>
            </a:pPr>
            <a:r>
              <a:rPr lang="en-GB" sz="2200" dirty="0"/>
              <a:t>Weekly newsletters.</a:t>
            </a:r>
          </a:p>
          <a:p>
            <a:pPr marL="342900" indent="-342900">
              <a:buFont typeface="Arial" pitchFamily="34" charset="0"/>
              <a:buChar char="•"/>
            </a:pPr>
            <a:r>
              <a:rPr lang="en-GB" sz="2200" dirty="0"/>
              <a:t>Parent teacher consultations. </a:t>
            </a:r>
          </a:p>
          <a:p>
            <a:pPr marL="342900" indent="-342900">
              <a:buFont typeface="Arial" pitchFamily="34" charset="0"/>
              <a:buChar char="•"/>
            </a:pPr>
            <a:r>
              <a:rPr lang="en-GB" sz="2200" dirty="0"/>
              <a:t>Interim reports.</a:t>
            </a:r>
          </a:p>
          <a:p>
            <a:pPr marL="342900" indent="-342900">
              <a:buFont typeface="Arial" pitchFamily="34" charset="0"/>
              <a:buChar char="•"/>
            </a:pPr>
            <a:r>
              <a:rPr lang="en-GB" sz="2200" dirty="0"/>
              <a:t>End of year reports. </a:t>
            </a:r>
          </a:p>
          <a:p>
            <a:endParaRPr lang="en-GB" sz="2200" b="1" dirty="0"/>
          </a:p>
          <a:p>
            <a:endParaRPr lang="en-GB" sz="2200" b="1" dirty="0"/>
          </a:p>
          <a:p>
            <a:endParaRPr lang="en-GB" sz="2200" dirty="0"/>
          </a:p>
          <a:p>
            <a:endParaRPr lang="en-GB" sz="2200" dirty="0"/>
          </a:p>
          <a:p>
            <a:endParaRPr lang="en-GB" sz="2200" dirty="0"/>
          </a:p>
        </p:txBody>
      </p:sp>
      <p:pic>
        <p:nvPicPr>
          <p:cNvPr id="6" name="Picture 2" descr="L:\L\logo\school logo final2.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51606" y="5373216"/>
            <a:ext cx="1092394" cy="1096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1689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500"/>
                                        <p:tgtEl>
                                          <p:spTgt spid="3">
                                            <p:txEl>
                                              <p:pRg st="8" end="8"/>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Effect transition="in" filter="fade">
                                      <p:cBhvr>
                                        <p:cTn id="5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633" y="332655"/>
            <a:ext cx="7272808" cy="646331"/>
          </a:xfrm>
          <a:prstGeom prst="rect">
            <a:avLst/>
          </a:prstGeom>
          <a:noFill/>
        </p:spPr>
        <p:txBody>
          <a:bodyPr wrap="square" rtlCol="0">
            <a:spAutoFit/>
          </a:bodyPr>
          <a:lstStyle/>
          <a:p>
            <a:pPr algn="ctr"/>
            <a:r>
              <a:rPr lang="en-GB" sz="3600" b="1" dirty="0">
                <a:solidFill>
                  <a:schemeClr val="tx2"/>
                </a:solidFill>
              </a:rPr>
              <a:t>Rewards and Sanctions  </a:t>
            </a:r>
          </a:p>
        </p:txBody>
      </p:sp>
      <p:sp>
        <p:nvSpPr>
          <p:cNvPr id="5" name="TextBox 4"/>
          <p:cNvSpPr txBox="1"/>
          <p:nvPr/>
        </p:nvSpPr>
        <p:spPr>
          <a:xfrm>
            <a:off x="711633" y="1268760"/>
            <a:ext cx="7272808" cy="2462213"/>
          </a:xfrm>
          <a:prstGeom prst="rect">
            <a:avLst/>
          </a:prstGeom>
          <a:noFill/>
        </p:spPr>
        <p:txBody>
          <a:bodyPr wrap="square" rtlCol="0">
            <a:spAutoFit/>
          </a:bodyPr>
          <a:lstStyle/>
          <a:p>
            <a:pPr marL="342900" indent="-342900">
              <a:buFont typeface="Arial" pitchFamily="34" charset="0"/>
              <a:buChar char="•"/>
            </a:pPr>
            <a:endParaRPr lang="en-GB" sz="2200" dirty="0"/>
          </a:p>
          <a:p>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sp>
        <p:nvSpPr>
          <p:cNvPr id="3" name="TextBox 2"/>
          <p:cNvSpPr txBox="1"/>
          <p:nvPr/>
        </p:nvSpPr>
        <p:spPr>
          <a:xfrm>
            <a:off x="449644" y="1391870"/>
            <a:ext cx="7776864" cy="3139321"/>
          </a:xfrm>
          <a:prstGeom prst="rect">
            <a:avLst/>
          </a:prstGeom>
          <a:noFill/>
        </p:spPr>
        <p:txBody>
          <a:bodyPr wrap="square" rtlCol="0">
            <a:spAutoFit/>
          </a:bodyPr>
          <a:lstStyle/>
          <a:p>
            <a:r>
              <a:rPr lang="en-GB" sz="2200" b="1" dirty="0">
                <a:solidFill>
                  <a:schemeClr val="tx2"/>
                </a:solidFill>
              </a:rPr>
              <a:t>Rewards:</a:t>
            </a:r>
          </a:p>
          <a:p>
            <a:endParaRPr lang="en-GB" sz="2200" dirty="0"/>
          </a:p>
          <a:p>
            <a:pPr marL="342900" indent="-342900">
              <a:buFont typeface="Arial" pitchFamily="34" charset="0"/>
              <a:buChar char="•"/>
            </a:pPr>
            <a:r>
              <a:rPr lang="en-GB" sz="2200" dirty="0"/>
              <a:t>Class Dojos – linked to our whole school House System.</a:t>
            </a:r>
          </a:p>
          <a:p>
            <a:pPr marL="342900" indent="-342900">
              <a:buFontTx/>
              <a:buChar char="-"/>
            </a:pPr>
            <a:r>
              <a:rPr lang="en-GB" sz="2200" i="1" dirty="0"/>
              <a:t>Aiming for Excellence, </a:t>
            </a:r>
          </a:p>
          <a:p>
            <a:pPr marL="342900" indent="-342900">
              <a:buFontTx/>
              <a:buChar char="-"/>
            </a:pPr>
            <a:r>
              <a:rPr lang="en-GB" sz="2200" i="1" dirty="0"/>
              <a:t>Acts of Kindness,</a:t>
            </a:r>
          </a:p>
          <a:p>
            <a:pPr marL="342900" indent="-342900">
              <a:buFontTx/>
              <a:buChar char="-"/>
            </a:pPr>
            <a:r>
              <a:rPr lang="en-GB" sz="2200" i="1" dirty="0"/>
              <a:t>Perseverance </a:t>
            </a:r>
          </a:p>
          <a:p>
            <a:pPr marL="342900" indent="-342900">
              <a:buFont typeface="Arial" pitchFamily="34" charset="0"/>
              <a:buChar char="•"/>
            </a:pPr>
            <a:r>
              <a:rPr lang="en-GB" sz="2200" dirty="0"/>
              <a:t>Weekly Gold Book.</a:t>
            </a:r>
          </a:p>
          <a:p>
            <a:endParaRPr lang="en-GB" sz="2200" dirty="0"/>
          </a:p>
          <a:p>
            <a:r>
              <a:rPr lang="en-GB" sz="2200" dirty="0"/>
              <a:t> </a:t>
            </a:r>
          </a:p>
        </p:txBody>
      </p:sp>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865" t="25577" r="47858" b="29032"/>
          <a:stretch/>
        </p:blipFill>
        <p:spPr bwMode="auto">
          <a:xfrm rot="288204">
            <a:off x="6904140" y="2928509"/>
            <a:ext cx="1321576" cy="1334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L:\L\logo\school logo final2.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81136" y="5429353"/>
            <a:ext cx="869830" cy="873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83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heel(1)">
                                      <p:cBhvr>
                                        <p:cTn id="32" dur="20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D2D428-8380-4D9B-8D86-720D22563DED}"/>
              </a:ext>
            </a:extLst>
          </p:cNvPr>
          <p:cNvSpPr>
            <a:spLocks noGrp="1"/>
          </p:cNvSpPr>
          <p:nvPr>
            <p:ph idx="1"/>
          </p:nvPr>
        </p:nvSpPr>
        <p:spPr/>
        <p:txBody>
          <a:bodyPr/>
          <a:lstStyle/>
          <a:p>
            <a:r>
              <a:rPr lang="en-GB" b="1" dirty="0">
                <a:solidFill>
                  <a:schemeClr val="tx2"/>
                </a:solidFill>
              </a:rPr>
              <a:t>Sanctions:</a:t>
            </a:r>
          </a:p>
          <a:p>
            <a:pPr marL="114300" indent="0">
              <a:buNone/>
            </a:pPr>
            <a:endParaRPr lang="en-GB" b="1" dirty="0">
              <a:solidFill>
                <a:schemeClr val="tx2"/>
              </a:solidFill>
            </a:endParaRPr>
          </a:p>
        </p:txBody>
      </p:sp>
      <p:sp>
        <p:nvSpPr>
          <p:cNvPr id="4" name="Title 3">
            <a:extLst>
              <a:ext uri="{FF2B5EF4-FFF2-40B4-BE49-F238E27FC236}">
                <a16:creationId xmlns:a16="http://schemas.microsoft.com/office/drawing/2014/main" id="{5BF788FD-5E7A-463E-8F49-7331EB27B8D4}"/>
              </a:ext>
            </a:extLst>
          </p:cNvPr>
          <p:cNvSpPr txBox="1">
            <a:spLocks noGrp="1"/>
          </p:cNvSpPr>
          <p:nvPr>
            <p:ph type="title"/>
          </p:nvPr>
        </p:nvSpPr>
        <p:spPr>
          <a:xfrm>
            <a:off x="457200" y="522972"/>
            <a:ext cx="7620000" cy="646331"/>
          </a:xfrm>
          <a:prstGeom prst="rect">
            <a:avLst/>
          </a:prstGeom>
          <a:noFill/>
        </p:spPr>
        <p:txBody>
          <a:bodyPr wrap="square" rtlCol="0">
            <a:spAutoFit/>
          </a:bodyPr>
          <a:lstStyle/>
          <a:p>
            <a:pPr algn="ctr"/>
            <a:r>
              <a:rPr lang="en-GB" sz="3600" b="1" dirty="0">
                <a:solidFill>
                  <a:schemeClr val="tx2"/>
                </a:solidFill>
                <a:latin typeface="+mn-lt"/>
              </a:rPr>
              <a:t>Rewards and Sanctions  </a:t>
            </a:r>
          </a:p>
        </p:txBody>
      </p:sp>
      <p:pic>
        <p:nvPicPr>
          <p:cNvPr id="6" name="Picture 2" descr="L:\L\logo\school logo final2.bmp">
            <a:extLst>
              <a:ext uri="{FF2B5EF4-FFF2-40B4-BE49-F238E27FC236}">
                <a16:creationId xmlns:a16="http://schemas.microsoft.com/office/drawing/2014/main" id="{7104E71A-0DF0-446C-889D-DB271767C2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81136" y="5429353"/>
            <a:ext cx="869830" cy="8730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40B0665-16E3-4CDE-8E1D-0A7E1FB1AE3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900" t="6951" r="7301" b="8101"/>
          <a:stretch/>
        </p:blipFill>
        <p:spPr>
          <a:xfrm>
            <a:off x="2015716" y="2420888"/>
            <a:ext cx="5112568" cy="3752690"/>
          </a:xfrm>
          <a:prstGeom prst="rect">
            <a:avLst/>
          </a:prstGeom>
        </p:spPr>
      </p:pic>
    </p:spTree>
    <p:extLst>
      <p:ext uri="{BB962C8B-B14F-4D97-AF65-F5344CB8AC3E}">
        <p14:creationId xmlns:p14="http://schemas.microsoft.com/office/powerpoint/2010/main" val="95095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D19C3-ACD7-476C-9494-470B5D036F85}"/>
              </a:ext>
            </a:extLst>
          </p:cNvPr>
          <p:cNvSpPr>
            <a:spLocks noGrp="1"/>
          </p:cNvSpPr>
          <p:nvPr>
            <p:ph type="title"/>
          </p:nvPr>
        </p:nvSpPr>
        <p:spPr/>
        <p:txBody>
          <a:bodyPr/>
          <a:lstStyle/>
          <a:p>
            <a:pPr algn="ctr"/>
            <a:r>
              <a:rPr lang="en-GB" b="1" dirty="0">
                <a:latin typeface="+mn-lt"/>
              </a:rPr>
              <a:t>E-safety</a:t>
            </a:r>
          </a:p>
        </p:txBody>
      </p:sp>
      <p:sp>
        <p:nvSpPr>
          <p:cNvPr id="3" name="Content Placeholder 2">
            <a:extLst>
              <a:ext uri="{FF2B5EF4-FFF2-40B4-BE49-F238E27FC236}">
                <a16:creationId xmlns:a16="http://schemas.microsoft.com/office/drawing/2014/main" id="{175AC22C-CAC0-4F09-96E4-6FE36A358917}"/>
              </a:ext>
            </a:extLst>
          </p:cNvPr>
          <p:cNvSpPr>
            <a:spLocks noGrp="1"/>
          </p:cNvSpPr>
          <p:nvPr>
            <p:ph idx="1"/>
          </p:nvPr>
        </p:nvSpPr>
        <p:spPr>
          <a:xfrm>
            <a:off x="457200" y="1600200"/>
            <a:ext cx="4330824" cy="4800600"/>
          </a:xfrm>
        </p:spPr>
        <p:txBody>
          <a:bodyPr/>
          <a:lstStyle/>
          <a:p>
            <a:r>
              <a:rPr lang="en-GB" dirty="0"/>
              <a:t>SMART</a:t>
            </a:r>
          </a:p>
          <a:p>
            <a:r>
              <a:rPr lang="en-GB" dirty="0"/>
              <a:t>Monthly newsletters – sent out by the school with useful guidance and links to relevant information</a:t>
            </a:r>
          </a:p>
        </p:txBody>
      </p:sp>
      <p:pic>
        <p:nvPicPr>
          <p:cNvPr id="2050" name="Picture 2" descr="Online Safety for Children | Golborne Community Primary School">
            <a:extLst>
              <a:ext uri="{FF2B5EF4-FFF2-40B4-BE49-F238E27FC236}">
                <a16:creationId xmlns:a16="http://schemas.microsoft.com/office/drawing/2014/main" id="{CCBEF287-5C18-402A-A21B-C79AF64688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2369">
            <a:off x="4788024" y="1684019"/>
            <a:ext cx="3449725" cy="48993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L\logo\school logo final2.bmp">
            <a:extLst>
              <a:ext uri="{FF2B5EF4-FFF2-40B4-BE49-F238E27FC236}">
                <a16:creationId xmlns:a16="http://schemas.microsoft.com/office/drawing/2014/main" id="{E70F7443-FDCB-456C-8F0F-759C4964BE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68921" y="5445224"/>
            <a:ext cx="805438" cy="8084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AF5D6BE-F773-95E4-9A11-D77E6F4D4DFE}"/>
              </a:ext>
            </a:extLst>
          </p:cNvPr>
          <p:cNvPicPr>
            <a:picLocks noChangeAspect="1"/>
          </p:cNvPicPr>
          <p:nvPr/>
        </p:nvPicPr>
        <p:blipFill>
          <a:blip r:embed="rId4"/>
          <a:stretch>
            <a:fillRect/>
          </a:stretch>
        </p:blipFill>
        <p:spPr>
          <a:xfrm>
            <a:off x="1182516" y="3838681"/>
            <a:ext cx="2664296" cy="2706586"/>
          </a:xfrm>
          <a:prstGeom prst="rect">
            <a:avLst/>
          </a:prstGeom>
        </p:spPr>
      </p:pic>
    </p:spTree>
    <p:extLst>
      <p:ext uri="{BB962C8B-B14F-4D97-AF65-F5344CB8AC3E}">
        <p14:creationId xmlns:p14="http://schemas.microsoft.com/office/powerpoint/2010/main" val="289418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FC305-3777-4426-B9F6-64E90574AD78}"/>
              </a:ext>
            </a:extLst>
          </p:cNvPr>
          <p:cNvSpPr>
            <a:spLocks noGrp="1"/>
          </p:cNvSpPr>
          <p:nvPr>
            <p:ph type="title"/>
          </p:nvPr>
        </p:nvSpPr>
        <p:spPr>
          <a:xfrm>
            <a:off x="457200" y="260648"/>
            <a:ext cx="7620000" cy="1143000"/>
          </a:xfrm>
        </p:spPr>
        <p:txBody>
          <a:bodyPr/>
          <a:lstStyle/>
          <a:p>
            <a:pPr algn="ctr"/>
            <a:r>
              <a:rPr lang="en-GB" sz="3600" b="1" dirty="0">
                <a:solidFill>
                  <a:srgbClr val="002060"/>
                </a:solidFill>
                <a:latin typeface="+mn-lt"/>
              </a:rPr>
              <a:t>Key dates – SATS and Residential</a:t>
            </a:r>
          </a:p>
        </p:txBody>
      </p:sp>
      <p:sp>
        <p:nvSpPr>
          <p:cNvPr id="3" name="Content Placeholder 2">
            <a:extLst>
              <a:ext uri="{FF2B5EF4-FFF2-40B4-BE49-F238E27FC236}">
                <a16:creationId xmlns:a16="http://schemas.microsoft.com/office/drawing/2014/main" id="{05E0FD39-F059-4238-BA8D-C0DD18C89D28}"/>
              </a:ext>
            </a:extLst>
          </p:cNvPr>
          <p:cNvSpPr>
            <a:spLocks noGrp="1"/>
          </p:cNvSpPr>
          <p:nvPr>
            <p:ph idx="1"/>
          </p:nvPr>
        </p:nvSpPr>
        <p:spPr/>
        <p:txBody>
          <a:bodyPr vert="horz" lIns="91440" tIns="45720" rIns="91440" bIns="45720" rtlCol="0" anchor="t">
            <a:normAutofit/>
          </a:bodyPr>
          <a:lstStyle/>
          <a:p>
            <a:r>
              <a:rPr lang="en-GB" dirty="0"/>
              <a:t>SATS – Monday 10</a:t>
            </a:r>
            <a:r>
              <a:rPr lang="en-GB" baseline="30000" dirty="0"/>
              <a:t>th </a:t>
            </a:r>
            <a:r>
              <a:rPr lang="en-GB" dirty="0"/>
              <a:t>May – Thursday 13</a:t>
            </a:r>
            <a:r>
              <a:rPr lang="en-GB" baseline="30000" dirty="0"/>
              <a:t>th</a:t>
            </a:r>
            <a:r>
              <a:rPr lang="en-GB" dirty="0"/>
              <a:t> May</a:t>
            </a:r>
          </a:p>
          <a:p>
            <a:r>
              <a:rPr lang="en-GB" dirty="0" err="1"/>
              <a:t>Fairthorne</a:t>
            </a:r>
            <a:r>
              <a:rPr lang="en-GB" dirty="0"/>
              <a:t> (residential) – Monday 12</a:t>
            </a:r>
            <a:r>
              <a:rPr lang="en-GB" baseline="30000" dirty="0"/>
              <a:t>th</a:t>
            </a:r>
            <a:r>
              <a:rPr lang="en-GB" dirty="0"/>
              <a:t> – Wednesday 14</a:t>
            </a:r>
            <a:r>
              <a:rPr lang="en-GB" baseline="30000" dirty="0"/>
              <a:t>th</a:t>
            </a:r>
            <a:r>
              <a:rPr lang="en-GB" dirty="0"/>
              <a:t> July</a:t>
            </a:r>
            <a:endParaRPr lang="en-GB" dirty="0">
              <a:highlight>
                <a:srgbClr val="FFFF00"/>
              </a:highlight>
              <a:ea typeface="Calibri"/>
              <a:cs typeface="Calibri"/>
            </a:endParaRPr>
          </a:p>
          <a:p>
            <a:r>
              <a:rPr lang="en-GB" dirty="0"/>
              <a:t>Fairthorne information meeting – Friday 2nd October </a:t>
            </a:r>
          </a:p>
          <a:p>
            <a:r>
              <a:rPr lang="en-GB" dirty="0"/>
              <a:t>Bikeability – w/c 23rd November</a:t>
            </a:r>
            <a:endParaRPr lang="en-GB">
              <a:ea typeface="Calibri"/>
              <a:cs typeface="Calibri"/>
            </a:endParaRPr>
          </a:p>
          <a:p>
            <a:r>
              <a:rPr lang="en-GB" dirty="0">
                <a:ea typeface="Calibri"/>
                <a:cs typeface="Calibri"/>
              </a:rPr>
              <a:t>First set of Mock SATS – w/c 28th September</a:t>
            </a:r>
          </a:p>
          <a:p>
            <a:pPr marL="114300" indent="0">
              <a:buNone/>
            </a:pPr>
            <a:endParaRPr lang="en-GB" dirty="0">
              <a:ea typeface="Calibri"/>
              <a:cs typeface="Calibri"/>
            </a:endParaRPr>
          </a:p>
        </p:txBody>
      </p:sp>
      <p:pic>
        <p:nvPicPr>
          <p:cNvPr id="4" name="Picture 2" descr="L:\L\logo\school logo final2.bmp">
            <a:extLst>
              <a:ext uri="{FF2B5EF4-FFF2-40B4-BE49-F238E27FC236}">
                <a16:creationId xmlns:a16="http://schemas.microsoft.com/office/drawing/2014/main" id="{F670EA68-8534-448E-911A-A4D514ADCD5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68921" y="5445224"/>
            <a:ext cx="805438" cy="808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51344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L:\L\logo\school logo final2.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836712"/>
            <a:ext cx="4485323" cy="4502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0108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DA04F6A5CFADC49A1169C8516BF0DCC" ma:contentTypeVersion="16" ma:contentTypeDescription="Create a new document." ma:contentTypeScope="" ma:versionID="94cee8c0cff642d263f2c3883a5a5219">
  <xsd:schema xmlns:xsd="http://www.w3.org/2001/XMLSchema" xmlns:xs="http://www.w3.org/2001/XMLSchema" xmlns:p="http://schemas.microsoft.com/office/2006/metadata/properties" xmlns:ns2="43887425-9f0d-46ed-bc72-ae904428c4b3" xmlns:ns3="0e09272a-1ab9-442b-8137-0ec0b642c5b8" targetNamespace="http://schemas.microsoft.com/office/2006/metadata/properties" ma:root="true" ma:fieldsID="8fa139447de0410538aa319ebf91a73f" ns2:_="" ns3:_="">
    <xsd:import namespace="43887425-9f0d-46ed-bc72-ae904428c4b3"/>
    <xsd:import namespace="0e09272a-1ab9-442b-8137-0ec0b642c5b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element ref="ns2:Date" minOccurs="0"/>
                <xsd:element ref="ns2:date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887425-9f0d-46ed-bc72-ae904428c4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f8dcf89-8f6a-4d6a-8a77-9d71fdaff72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Date" ma:index="22" nillable="true" ma:displayName="Date" ma:format="DateOnly" ma:internalName="Date">
      <xsd:simpleType>
        <xsd:restriction base="dms:DateTime"/>
      </xsd:simpleType>
    </xsd:element>
    <xsd:element name="date0" ma:index="23" nillable="true" ma:displayName="date" ma:format="DateOnly" ma:internalName="date0">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0e09272a-1ab9-442b-8137-0ec0b642c5b8"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6df45dc-37a3-4f31-b0a1-c1b703245e1a}" ma:internalName="TaxCatchAll" ma:showField="CatchAllData" ma:web="0e09272a-1ab9-442b-8137-0ec0b642c5b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e09272a-1ab9-442b-8137-0ec0b642c5b8" xsi:nil="true"/>
    <lcf76f155ced4ddcb4097134ff3c332f xmlns="43887425-9f0d-46ed-bc72-ae904428c4b3">
      <Terms xmlns="http://schemas.microsoft.com/office/infopath/2007/PartnerControls"/>
    </lcf76f155ced4ddcb4097134ff3c332f>
    <Date xmlns="43887425-9f0d-46ed-bc72-ae904428c4b3" xsi:nil="true"/>
    <date0 xmlns="43887425-9f0d-46ed-bc72-ae904428c4b3" xsi:nil="true"/>
  </documentManagement>
</p:properties>
</file>

<file path=customXml/itemProps1.xml><?xml version="1.0" encoding="utf-8"?>
<ds:datastoreItem xmlns:ds="http://schemas.openxmlformats.org/officeDocument/2006/customXml" ds:itemID="{50303D37-D85C-446D-ADF2-D4C8A460A7BE}">
  <ds:schemaRefs>
    <ds:schemaRef ds:uri="http://schemas.microsoft.com/sharepoint/v3/contenttype/forms"/>
  </ds:schemaRefs>
</ds:datastoreItem>
</file>

<file path=customXml/itemProps2.xml><?xml version="1.0" encoding="utf-8"?>
<ds:datastoreItem xmlns:ds="http://schemas.openxmlformats.org/officeDocument/2006/customXml" ds:itemID="{FF1DE61B-82FB-4A0E-99ED-56CEE387AA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887425-9f0d-46ed-bc72-ae904428c4b3"/>
    <ds:schemaRef ds:uri="0e09272a-1ab9-442b-8137-0ec0b642c5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B5CA19-2DAB-4793-ADB5-CDBFB036ABF6}">
  <ds:schemaRefs>
    <ds:schemaRef ds:uri="http://schemas.microsoft.com/office/2006/metadata/properties"/>
    <ds:schemaRef ds:uri="http://schemas.microsoft.com/office/infopath/2007/PartnerControls"/>
    <ds:schemaRef ds:uri="0e09272a-1ab9-442b-8137-0ec0b642c5b8"/>
    <ds:schemaRef ds:uri="43887425-9f0d-46ed-bc72-ae904428c4b3"/>
  </ds:schemaRefs>
</ds:datastoreItem>
</file>

<file path=docProps/app.xml><?xml version="1.0" encoding="utf-8"?>
<Properties xmlns="http://schemas.openxmlformats.org/officeDocument/2006/extended-properties" xmlns:vt="http://schemas.openxmlformats.org/officeDocument/2006/docPropsVTypes">
  <Template>Adjacency</Template>
  <TotalTime>1908</TotalTime>
  <Words>1274</Words>
  <Application>Microsoft Office PowerPoint</Application>
  <PresentationFormat>On-screen Show (4:3)</PresentationFormat>
  <Paragraphs>214</Paragraphs>
  <Slides>25</Slides>
  <Notes>12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Adjacency</vt:lpstr>
      <vt:lpstr>PowerPoint Presentation</vt:lpstr>
      <vt:lpstr>School’s Vision Statement</vt:lpstr>
      <vt:lpstr>PowerPoint Presentation</vt:lpstr>
      <vt:lpstr>PowerPoint Presentation</vt:lpstr>
      <vt:lpstr>PowerPoint Presentation</vt:lpstr>
      <vt:lpstr>Reading Bookmarks</vt:lpstr>
      <vt:lpstr>PowerPoint Presentation</vt:lpstr>
      <vt:lpstr>Knowledge Organiser Autumn 1</vt:lpstr>
      <vt:lpstr>PowerPoint Presentation</vt:lpstr>
      <vt:lpstr>PowerPoint Presentation</vt:lpstr>
      <vt:lpstr>I don’t want to read tonight!</vt:lpstr>
      <vt:lpstr>Accelerated Reader</vt:lpstr>
      <vt:lpstr>PowerPoint Presentation</vt:lpstr>
      <vt:lpstr>PowerPoint Presentation</vt:lpstr>
      <vt:lpstr>Home Learning </vt:lpstr>
      <vt:lpstr>PowerPoint Presentation</vt:lpstr>
      <vt:lpstr>PowerPoint Presentation</vt:lpstr>
      <vt:lpstr>PowerPoint Presentation</vt:lpstr>
      <vt:lpstr>Attendance </vt:lpstr>
      <vt:lpstr>PowerPoint Presentation</vt:lpstr>
      <vt:lpstr>PowerPoint Presentation</vt:lpstr>
      <vt:lpstr>Rewards and Sanctions  </vt:lpstr>
      <vt:lpstr>E-safety</vt:lpstr>
      <vt:lpstr>Key dates – SATS and Residential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Noel Goodwin</dc:creator>
  <cp:lastModifiedBy>Head</cp:lastModifiedBy>
  <cp:revision>156</cp:revision>
  <cp:lastPrinted>2022-09-16T07:09:51Z</cp:lastPrinted>
  <dcterms:created xsi:type="dcterms:W3CDTF">2016-09-05T20:03:37Z</dcterms:created>
  <dcterms:modified xsi:type="dcterms:W3CDTF">2026-09-14T18:26:08Z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0x0101008DA04F6A5CFADC49A1169C8516BF0DCC</vt:lpwstr>
  </property>
  <property fmtid="{D5CDD505-2E9C-101B-9397-08002B2CF9AE}" pid="3" name="Order">
    <vt:r8>3508800</vt:r8>
  </property>
  <property fmtid="{D5CDD505-2E9C-101B-9397-08002B2CF9AE}" pid="4" name="MediaServiceImageTags">
    <vt:lpwstr/>
  </property>
</Properties>
</file>