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9"/>
  </p:notesMasterIdLst>
  <p:handoutMasterIdLst>
    <p:handoutMasterId r:id="rId30"/>
  </p:handoutMasterIdLst>
  <p:sldIdLst>
    <p:sldId id="256" r:id="rId5"/>
    <p:sldId id="257" r:id="rId6"/>
    <p:sldId id="293" r:id="rId7"/>
    <p:sldId id="258" r:id="rId8"/>
    <p:sldId id="275" r:id="rId9"/>
    <p:sldId id="259" r:id="rId10"/>
    <p:sldId id="282" r:id="rId11"/>
    <p:sldId id="274" r:id="rId12"/>
    <p:sldId id="286" r:id="rId13"/>
    <p:sldId id="262" r:id="rId14"/>
    <p:sldId id="317" r:id="rId15"/>
    <p:sldId id="294" r:id="rId16"/>
    <p:sldId id="325" r:id="rId17"/>
    <p:sldId id="273" r:id="rId18"/>
    <p:sldId id="320" r:id="rId19"/>
    <p:sldId id="321" r:id="rId20"/>
    <p:sldId id="322" r:id="rId21"/>
    <p:sldId id="289" r:id="rId22"/>
    <p:sldId id="323" r:id="rId23"/>
    <p:sldId id="324" r:id="rId24"/>
    <p:sldId id="288" r:id="rId25"/>
    <p:sldId id="285" r:id="rId26"/>
    <p:sldId id="326" r:id="rId27"/>
    <p:sldId id="270" r:id="rId28"/>
  </p:sldIdLst>
  <p:sldSz cx="9144000" cy="6858000" type="screen4x3"/>
  <p:notesSz cx="6819900" cy="9918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3E69A3-769A-4FF1-8A01-3CDA9764DF49}" v="1" dt="2026-09-11T15:20:42.766"/>
    <p1510:client id="{E9C876A8-8184-43E2-8278-F5762BD1ED2F}" v="39" dt="2026-09-11T15:30:11.0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d" userId="67e85473-64d6-48e9-af94-3b8ac9e377e4" providerId="ADAL" clId="{74A33795-B1DF-49B7-9451-BE266E2424F9}"/>
    <pc:docChg chg="custSel modSld">
      <pc:chgData name="Head" userId="67e85473-64d6-48e9-af94-3b8ac9e377e4" providerId="ADAL" clId="{74A33795-B1DF-49B7-9451-BE266E2424F9}" dt="2026-09-11T15:20:53.232" v="106" actId="27636"/>
      <pc:docMkLst>
        <pc:docMk/>
      </pc:docMkLst>
      <pc:sldChg chg="addSp delSp modSp mod">
        <pc:chgData name="Head" userId="67e85473-64d6-48e9-af94-3b8ac9e377e4" providerId="ADAL" clId="{74A33795-B1DF-49B7-9451-BE266E2424F9}" dt="2026-09-11T14:58:55.701" v="7" actId="1076"/>
        <pc:sldMkLst>
          <pc:docMk/>
          <pc:sldMk cId="4095878140" sldId="257"/>
        </pc:sldMkLst>
        <pc:spChg chg="del">
          <ac:chgData name="Head" userId="67e85473-64d6-48e9-af94-3b8ac9e377e4" providerId="ADAL" clId="{74A33795-B1DF-49B7-9451-BE266E2424F9}" dt="2026-09-11T14:57:13.943" v="0" actId="478"/>
          <ac:spMkLst>
            <pc:docMk/>
            <pc:sldMk cId="4095878140" sldId="257"/>
            <ac:spMk id="2" creationId="{C61E2156-974B-26F0-21E7-36EF11C06B10}"/>
          </ac:spMkLst>
        </pc:spChg>
        <pc:picChg chg="add mod">
          <ac:chgData name="Head" userId="67e85473-64d6-48e9-af94-3b8ac9e377e4" providerId="ADAL" clId="{74A33795-B1DF-49B7-9451-BE266E2424F9}" dt="2026-09-11T14:57:39.810" v="4" actId="1076"/>
          <ac:picMkLst>
            <pc:docMk/>
            <pc:sldMk cId="4095878140" sldId="257"/>
            <ac:picMk id="4" creationId="{D8902E64-85CC-6355-E48D-7F061E5E66BF}"/>
          </ac:picMkLst>
        </pc:picChg>
        <pc:picChg chg="add mod">
          <ac:chgData name="Head" userId="67e85473-64d6-48e9-af94-3b8ac9e377e4" providerId="ADAL" clId="{74A33795-B1DF-49B7-9451-BE266E2424F9}" dt="2026-09-11T14:58:55.701" v="7" actId="1076"/>
          <ac:picMkLst>
            <pc:docMk/>
            <pc:sldMk cId="4095878140" sldId="257"/>
            <ac:picMk id="7" creationId="{BEB33672-3BC9-CA17-01D4-AFEAD16A0739}"/>
          </ac:picMkLst>
        </pc:picChg>
      </pc:sldChg>
      <pc:sldChg chg="modSp mod">
        <pc:chgData name="Head" userId="67e85473-64d6-48e9-af94-3b8ac9e377e4" providerId="ADAL" clId="{74A33795-B1DF-49B7-9451-BE266E2424F9}" dt="2026-09-11T15:20:53.232" v="106" actId="27636"/>
        <pc:sldMkLst>
          <pc:docMk/>
          <pc:sldMk cId="488914125" sldId="326"/>
        </pc:sldMkLst>
        <pc:spChg chg="mod">
          <ac:chgData name="Head" userId="67e85473-64d6-48e9-af94-3b8ac9e377e4" providerId="ADAL" clId="{74A33795-B1DF-49B7-9451-BE266E2424F9}" dt="2026-09-11T15:20:53.232" v="106" actId="27636"/>
          <ac:spMkLst>
            <pc:docMk/>
            <pc:sldMk cId="488914125" sldId="326"/>
            <ac:spMk id="3" creationId="{9B1C457F-EC45-956C-F784-4748B6C2C554}"/>
          </ac:spMkLst>
        </pc:spChg>
      </pc:sldChg>
    </pc:docChg>
  </pc:docChgLst>
  <pc:docChgLst>
    <pc:chgData name="Supply Teacher" userId="93e84b4c-ef16-4670-850c-220d86feec5d" providerId="ADAL" clId="{508A70CE-E565-4DA5-81C0-E014B8E67B9A}"/>
    <pc:docChg chg="custSel modSld">
      <pc:chgData name="Supply Teacher" userId="93e84b4c-ef16-4670-850c-220d86feec5d" providerId="ADAL" clId="{508A70CE-E565-4DA5-81C0-E014B8E67B9A}" dt="2026-09-11T15:30:11.031" v="100" actId="20577"/>
      <pc:docMkLst>
        <pc:docMk/>
      </pc:docMkLst>
      <pc:sldChg chg="modSp">
        <pc:chgData name="Supply Teacher" userId="93e84b4c-ef16-4670-850c-220d86feec5d" providerId="ADAL" clId="{508A70CE-E565-4DA5-81C0-E014B8E67B9A}" dt="2026-09-10T15:33:57.692" v="29" actId="6549"/>
        <pc:sldMkLst>
          <pc:docMk/>
          <pc:sldMk cId="3250131938" sldId="320"/>
        </pc:sldMkLst>
        <pc:spChg chg="mod">
          <ac:chgData name="Supply Teacher" userId="93e84b4c-ef16-4670-850c-220d86feec5d" providerId="ADAL" clId="{508A70CE-E565-4DA5-81C0-E014B8E67B9A}" dt="2026-09-10T15:33:57.692" v="29" actId="6549"/>
          <ac:spMkLst>
            <pc:docMk/>
            <pc:sldMk cId="3250131938" sldId="320"/>
            <ac:spMk id="3" creationId="{00000000-0000-0000-0000-000000000000}"/>
          </ac:spMkLst>
        </pc:spChg>
      </pc:sldChg>
      <pc:sldChg chg="modSp mod">
        <pc:chgData name="Supply Teacher" userId="93e84b4c-ef16-4670-850c-220d86feec5d" providerId="ADAL" clId="{508A70CE-E565-4DA5-81C0-E014B8E67B9A}" dt="2026-09-11T15:30:11.031" v="100" actId="20577"/>
        <pc:sldMkLst>
          <pc:docMk/>
          <pc:sldMk cId="488914125" sldId="326"/>
        </pc:sldMkLst>
        <pc:spChg chg="mod">
          <ac:chgData name="Supply Teacher" userId="93e84b4c-ef16-4670-850c-220d86feec5d" providerId="ADAL" clId="{508A70CE-E565-4DA5-81C0-E014B8E67B9A}" dt="2026-09-11T15:30:11.031" v="100" actId="20577"/>
          <ac:spMkLst>
            <pc:docMk/>
            <pc:sldMk cId="488914125" sldId="326"/>
            <ac:spMk id="3" creationId="{9B1C457F-EC45-956C-F784-4748B6C2C55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5343"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62964" y="0"/>
            <a:ext cx="2955343" cy="496332"/>
          </a:xfrm>
          <a:prstGeom prst="rect">
            <a:avLst/>
          </a:prstGeom>
        </p:spPr>
        <p:txBody>
          <a:bodyPr vert="horz" lIns="91440" tIns="45720" rIns="91440" bIns="45720" rtlCol="0"/>
          <a:lstStyle>
            <a:lvl1pPr algn="r">
              <a:defRPr sz="1200"/>
            </a:lvl1pPr>
          </a:lstStyle>
          <a:p>
            <a:fld id="{65C5E993-06AF-4D09-ACD4-42584BFFDE8A}" type="datetimeFigureOut">
              <a:rPr lang="en-GB" smtClean="0"/>
              <a:pPr/>
              <a:t>11/09/2026</a:t>
            </a:fld>
            <a:endParaRPr lang="en-GB"/>
          </a:p>
        </p:txBody>
      </p:sp>
      <p:sp>
        <p:nvSpPr>
          <p:cNvPr id="4" name="Footer Placeholder 3"/>
          <p:cNvSpPr>
            <a:spLocks noGrp="1"/>
          </p:cNvSpPr>
          <p:nvPr>
            <p:ph type="ftr" sz="quarter" idx="2"/>
          </p:nvPr>
        </p:nvSpPr>
        <p:spPr>
          <a:xfrm>
            <a:off x="0" y="9420783"/>
            <a:ext cx="2955343" cy="49633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62964" y="9420783"/>
            <a:ext cx="2955343" cy="496331"/>
          </a:xfrm>
          <a:prstGeom prst="rect">
            <a:avLst/>
          </a:prstGeom>
        </p:spPr>
        <p:txBody>
          <a:bodyPr vert="horz" lIns="91440" tIns="45720" rIns="91440" bIns="45720" rtlCol="0" anchor="b"/>
          <a:lstStyle>
            <a:lvl1pPr algn="r">
              <a:defRPr sz="1200"/>
            </a:lvl1pPr>
          </a:lstStyle>
          <a:p>
            <a:fld id="{A9AED59D-E413-46F1-9DBC-BEB56493258F}" type="slidenum">
              <a:rPr lang="en-GB" smtClean="0"/>
              <a:pPr/>
              <a:t>‹#›</a:t>
            </a:fld>
            <a:endParaRPr lang="en-GB"/>
          </a:p>
        </p:txBody>
      </p:sp>
    </p:spTree>
    <p:extLst>
      <p:ext uri="{BB962C8B-B14F-4D97-AF65-F5344CB8AC3E}">
        <p14:creationId xmlns:p14="http://schemas.microsoft.com/office/powerpoint/2010/main" val="3835261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5343"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62964" y="0"/>
            <a:ext cx="2955343" cy="496332"/>
          </a:xfrm>
          <a:prstGeom prst="rect">
            <a:avLst/>
          </a:prstGeom>
        </p:spPr>
        <p:txBody>
          <a:bodyPr vert="horz" lIns="91440" tIns="45720" rIns="91440" bIns="45720" rtlCol="0"/>
          <a:lstStyle>
            <a:lvl1pPr algn="r">
              <a:defRPr sz="1200"/>
            </a:lvl1pPr>
          </a:lstStyle>
          <a:p>
            <a:fld id="{DC802813-F817-4686-85B3-6573FC39F929}" type="datetimeFigureOut">
              <a:rPr lang="en-GB" smtClean="0"/>
              <a:pPr/>
              <a:t>11/09/2026</a:t>
            </a:fld>
            <a:endParaRPr lang="en-GB"/>
          </a:p>
        </p:txBody>
      </p:sp>
      <p:sp>
        <p:nvSpPr>
          <p:cNvPr id="4" name="Slide Image Placeholder 3"/>
          <p:cNvSpPr>
            <a:spLocks noGrp="1" noRot="1" noChangeAspect="1"/>
          </p:cNvSpPr>
          <p:nvPr>
            <p:ph type="sldImg" idx="2"/>
          </p:nvPr>
        </p:nvSpPr>
        <p:spPr>
          <a:xfrm>
            <a:off x="928688" y="742950"/>
            <a:ext cx="4962525" cy="3721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513" y="4711184"/>
            <a:ext cx="5456875" cy="446381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0783"/>
            <a:ext cx="2955343" cy="49633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62964" y="9420783"/>
            <a:ext cx="2955343" cy="496331"/>
          </a:xfrm>
          <a:prstGeom prst="rect">
            <a:avLst/>
          </a:prstGeom>
        </p:spPr>
        <p:txBody>
          <a:bodyPr vert="horz" lIns="91440" tIns="45720" rIns="91440" bIns="45720" rtlCol="0" anchor="b"/>
          <a:lstStyle>
            <a:lvl1pPr algn="r">
              <a:defRPr sz="1200"/>
            </a:lvl1pPr>
          </a:lstStyle>
          <a:p>
            <a:fld id="{DED1CDCB-1A33-4736-B5BF-CD0CC1C1048B}" type="slidenum">
              <a:rPr lang="en-GB" smtClean="0"/>
              <a:pPr/>
              <a:t>‹#›</a:t>
            </a:fld>
            <a:endParaRPr lang="en-GB"/>
          </a:p>
        </p:txBody>
      </p:sp>
    </p:spTree>
    <p:extLst>
      <p:ext uri="{BB962C8B-B14F-4D97-AF65-F5344CB8AC3E}">
        <p14:creationId xmlns:p14="http://schemas.microsoft.com/office/powerpoint/2010/main" val="328826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A4E150-587C-4B4B-AAB8-2667E645FA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6E1496-3405-4FFF-94F2-EBA54FFC4EF7}"/>
              </a:ext>
            </a:extLst>
          </p:cNvPr>
          <p:cNvSpPr txBox="1">
            <a:spLocks noGrp="1"/>
          </p:cNvSpPr>
          <p:nvPr>
            <p:ph type="body" sz="quarter" idx="1"/>
          </p:nvPr>
        </p:nvSpPr>
        <p:spPr/>
        <p:txBody>
          <a:bodyPr/>
          <a:lstStyle/>
          <a:p>
            <a:pPr lvl="0" defTabSz="914125"/>
            <a:r>
              <a:rPr lang="en-GB"/>
              <a:t>The school’s Vision Statement is underpinned with a biblical reference. is our belief at South Bersted that we develop and nurture the whole child in becoming a reflective problem solver. </a:t>
            </a:r>
          </a:p>
          <a:p>
            <a:pPr lvl="0"/>
            <a:endParaRPr lang="en-US"/>
          </a:p>
        </p:txBody>
      </p:sp>
      <p:sp>
        <p:nvSpPr>
          <p:cNvPr id="4" name="Slide Number Placeholder 3">
            <a:extLst>
              <a:ext uri="{FF2B5EF4-FFF2-40B4-BE49-F238E27FC236}">
                <a16:creationId xmlns:a16="http://schemas.microsoft.com/office/drawing/2014/main" id="{BEBEB893-5EAD-4F98-A41E-9D7A18ECB658}"/>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50EB978-850B-40DD-8068-834723B9364D}" type="slidenum">
              <a:t>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 will need to</a:t>
            </a:r>
            <a:r>
              <a:rPr lang="en-GB" baseline="0"/>
              <a:t> upload the Keys to Success from the website. </a:t>
            </a:r>
            <a:endParaRPr lang="en-GB"/>
          </a:p>
        </p:txBody>
      </p:sp>
      <p:sp>
        <p:nvSpPr>
          <p:cNvPr id="4" name="Slide Number Placeholder 3"/>
          <p:cNvSpPr>
            <a:spLocks noGrp="1"/>
          </p:cNvSpPr>
          <p:nvPr>
            <p:ph type="sldNum" sz="quarter" idx="10"/>
          </p:nvPr>
        </p:nvSpPr>
        <p:spPr/>
        <p:txBody>
          <a:bodyPr/>
          <a:lstStyle/>
          <a:p>
            <a:fld id="{DED1CDCB-1A33-4736-B5BF-CD0CC1C1048B}" type="slidenum">
              <a:rPr lang="en-GB" smtClean="0"/>
              <a:pPr/>
              <a:t>4</a:t>
            </a:fld>
            <a:endParaRPr lang="en-GB"/>
          </a:p>
        </p:txBody>
      </p:sp>
    </p:spTree>
    <p:extLst>
      <p:ext uri="{BB962C8B-B14F-4D97-AF65-F5344CB8AC3E}">
        <p14:creationId xmlns:p14="http://schemas.microsoft.com/office/powerpoint/2010/main" val="1446475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 will need to</a:t>
            </a:r>
            <a:r>
              <a:rPr lang="en-GB" baseline="0"/>
              <a:t> upload the Keys to Success from the website. </a:t>
            </a:r>
            <a:endParaRPr lang="en-GB"/>
          </a:p>
        </p:txBody>
      </p:sp>
      <p:sp>
        <p:nvSpPr>
          <p:cNvPr id="4" name="Slide Number Placeholder 3"/>
          <p:cNvSpPr>
            <a:spLocks noGrp="1"/>
          </p:cNvSpPr>
          <p:nvPr>
            <p:ph type="sldNum" sz="quarter" idx="10"/>
          </p:nvPr>
        </p:nvSpPr>
        <p:spPr/>
        <p:txBody>
          <a:bodyPr/>
          <a:lstStyle/>
          <a:p>
            <a:fld id="{DED1CDCB-1A33-4736-B5BF-CD0CC1C1048B}" type="slidenum">
              <a:rPr lang="en-GB" smtClean="0"/>
              <a:pPr/>
              <a:t>5</a:t>
            </a:fld>
            <a:endParaRPr lang="en-GB"/>
          </a:p>
        </p:txBody>
      </p:sp>
    </p:spTree>
    <p:extLst>
      <p:ext uri="{BB962C8B-B14F-4D97-AF65-F5344CB8AC3E}">
        <p14:creationId xmlns:p14="http://schemas.microsoft.com/office/powerpoint/2010/main" val="1446475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add</a:t>
            </a:r>
            <a:r>
              <a:rPr lang="en-GB" baseline="0"/>
              <a:t> your completed overview for the Autumn Term </a:t>
            </a:r>
            <a:endParaRPr lang="en-GB"/>
          </a:p>
        </p:txBody>
      </p:sp>
      <p:sp>
        <p:nvSpPr>
          <p:cNvPr id="4" name="Slide Number Placeholder 3"/>
          <p:cNvSpPr>
            <a:spLocks noGrp="1"/>
          </p:cNvSpPr>
          <p:nvPr>
            <p:ph type="sldNum" sz="quarter" idx="10"/>
          </p:nvPr>
        </p:nvSpPr>
        <p:spPr/>
        <p:txBody>
          <a:bodyPr/>
          <a:lstStyle/>
          <a:p>
            <a:fld id="{DED1CDCB-1A33-4736-B5BF-CD0CC1C1048B}" type="slidenum">
              <a:rPr lang="en-GB" smtClean="0"/>
              <a:pPr/>
              <a:t>6</a:t>
            </a:fld>
            <a:endParaRPr lang="en-GB"/>
          </a:p>
        </p:txBody>
      </p:sp>
    </p:spTree>
    <p:extLst>
      <p:ext uri="{BB962C8B-B14F-4D97-AF65-F5344CB8AC3E}">
        <p14:creationId xmlns:p14="http://schemas.microsoft.com/office/powerpoint/2010/main" val="1676382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add your year group’s book marks</a:t>
            </a:r>
            <a:r>
              <a:rPr lang="en-GB" baseline="0"/>
              <a:t> to this page. </a:t>
            </a:r>
            <a:endParaRPr lang="en-GB"/>
          </a:p>
        </p:txBody>
      </p:sp>
      <p:sp>
        <p:nvSpPr>
          <p:cNvPr id="4" name="Slide Number Placeholder 3"/>
          <p:cNvSpPr>
            <a:spLocks noGrp="1"/>
          </p:cNvSpPr>
          <p:nvPr>
            <p:ph type="sldNum" sz="quarter" idx="10"/>
          </p:nvPr>
        </p:nvSpPr>
        <p:spPr/>
        <p:txBody>
          <a:bodyPr/>
          <a:lstStyle/>
          <a:p>
            <a:fld id="{DED1CDCB-1A33-4736-B5BF-CD0CC1C1048B}" type="slidenum">
              <a:rPr lang="en-GB" smtClean="0"/>
              <a:pPr/>
              <a:t>8</a:t>
            </a:fld>
            <a:endParaRPr lang="en-GB"/>
          </a:p>
        </p:txBody>
      </p:sp>
    </p:spTree>
    <p:extLst>
      <p:ext uri="{BB962C8B-B14F-4D97-AF65-F5344CB8AC3E}">
        <p14:creationId xmlns:p14="http://schemas.microsoft.com/office/powerpoint/2010/main" val="3055951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Add and delete as appropriate </a:t>
            </a:r>
          </a:p>
        </p:txBody>
      </p:sp>
      <p:sp>
        <p:nvSpPr>
          <p:cNvPr id="4" name="Slide Number Placeholder 3"/>
          <p:cNvSpPr>
            <a:spLocks noGrp="1"/>
          </p:cNvSpPr>
          <p:nvPr>
            <p:ph type="sldNum" sz="quarter" idx="10"/>
          </p:nvPr>
        </p:nvSpPr>
        <p:spPr/>
        <p:txBody>
          <a:bodyPr/>
          <a:lstStyle/>
          <a:p>
            <a:fld id="{DED1CDCB-1A33-4736-B5BF-CD0CC1C1048B}" type="slidenum">
              <a:rPr lang="en-GB" smtClean="0"/>
              <a:pPr/>
              <a:t>10</a:t>
            </a:fld>
            <a:endParaRPr lang="en-GB"/>
          </a:p>
        </p:txBody>
      </p:sp>
    </p:spTree>
    <p:extLst>
      <p:ext uri="{BB962C8B-B14F-4D97-AF65-F5344CB8AC3E}">
        <p14:creationId xmlns:p14="http://schemas.microsoft.com/office/powerpoint/2010/main" val="1762645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Delete as appropriate</a:t>
            </a:r>
            <a:r>
              <a:rPr lang="en-GB" baseline="0"/>
              <a:t> for KS 1 or 2</a:t>
            </a:r>
            <a:endParaRPr lang="en-GB"/>
          </a:p>
        </p:txBody>
      </p:sp>
      <p:sp>
        <p:nvSpPr>
          <p:cNvPr id="4" name="Slide Number Placeholder 3"/>
          <p:cNvSpPr>
            <a:spLocks noGrp="1"/>
          </p:cNvSpPr>
          <p:nvPr>
            <p:ph type="sldNum" sz="quarter" idx="10"/>
          </p:nvPr>
        </p:nvSpPr>
        <p:spPr/>
        <p:txBody>
          <a:bodyPr/>
          <a:lstStyle/>
          <a:p>
            <a:fld id="{DED1CDCB-1A33-4736-B5BF-CD0CC1C1048B}" type="slidenum">
              <a:rPr lang="en-GB" smtClean="0"/>
              <a:pPr/>
              <a:t>16</a:t>
            </a:fld>
            <a:endParaRPr lang="en-GB"/>
          </a:p>
        </p:txBody>
      </p:sp>
    </p:spTree>
    <p:extLst>
      <p:ext uri="{BB962C8B-B14F-4D97-AF65-F5344CB8AC3E}">
        <p14:creationId xmlns:p14="http://schemas.microsoft.com/office/powerpoint/2010/main" val="1255620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add what you give green dojos for</a:t>
            </a:r>
          </a:p>
        </p:txBody>
      </p:sp>
      <p:sp>
        <p:nvSpPr>
          <p:cNvPr id="4" name="Slide Number Placeholder 3"/>
          <p:cNvSpPr>
            <a:spLocks noGrp="1"/>
          </p:cNvSpPr>
          <p:nvPr>
            <p:ph type="sldNum" sz="quarter" idx="10"/>
          </p:nvPr>
        </p:nvSpPr>
        <p:spPr/>
        <p:txBody>
          <a:bodyPr/>
          <a:lstStyle/>
          <a:p>
            <a:fld id="{DED1CDCB-1A33-4736-B5BF-CD0CC1C1048B}" type="slidenum">
              <a:rPr lang="en-GB" smtClean="0"/>
              <a:pPr/>
              <a:t>17</a:t>
            </a:fld>
            <a:endParaRPr lang="en-GB"/>
          </a:p>
        </p:txBody>
      </p:sp>
    </p:spTree>
    <p:extLst>
      <p:ext uri="{BB962C8B-B14F-4D97-AF65-F5344CB8AC3E}">
        <p14:creationId xmlns:p14="http://schemas.microsoft.com/office/powerpoint/2010/main" val="1841722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add what you give green dojos for</a:t>
            </a:r>
          </a:p>
        </p:txBody>
      </p:sp>
      <p:sp>
        <p:nvSpPr>
          <p:cNvPr id="4" name="Slide Number Placeholder 3"/>
          <p:cNvSpPr>
            <a:spLocks noGrp="1"/>
          </p:cNvSpPr>
          <p:nvPr>
            <p:ph type="sldNum" sz="quarter" idx="10"/>
          </p:nvPr>
        </p:nvSpPr>
        <p:spPr/>
        <p:txBody>
          <a:bodyPr/>
          <a:lstStyle/>
          <a:p>
            <a:fld id="{DED1CDCB-1A33-4736-B5BF-CD0CC1C1048B}" type="slidenum">
              <a:rPr lang="en-GB" smtClean="0"/>
              <a:pPr/>
              <a:t>19</a:t>
            </a:fld>
            <a:endParaRPr lang="en-GB"/>
          </a:p>
        </p:txBody>
      </p:sp>
    </p:spTree>
    <p:extLst>
      <p:ext uri="{BB962C8B-B14F-4D97-AF65-F5344CB8AC3E}">
        <p14:creationId xmlns:p14="http://schemas.microsoft.com/office/powerpoint/2010/main" val="1841722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Currently, we are reviewing the whole</a:t>
            </a:r>
            <a:r>
              <a:rPr lang="en-GB" baseline="0"/>
              <a:t> school behaviour policy. At present these are our rewards and sanctions. </a:t>
            </a:r>
          </a:p>
          <a:p>
            <a:r>
              <a:rPr lang="en-GB" baseline="0"/>
              <a:t>Please discuss the whole class rules and rewards that were created during the first week. </a:t>
            </a:r>
            <a:endParaRPr lang="en-GB"/>
          </a:p>
        </p:txBody>
      </p:sp>
      <p:sp>
        <p:nvSpPr>
          <p:cNvPr id="4" name="Slide Number Placeholder 3"/>
          <p:cNvSpPr>
            <a:spLocks noGrp="1"/>
          </p:cNvSpPr>
          <p:nvPr>
            <p:ph type="sldNum" sz="quarter" idx="10"/>
          </p:nvPr>
        </p:nvSpPr>
        <p:spPr/>
        <p:txBody>
          <a:bodyPr/>
          <a:lstStyle/>
          <a:p>
            <a:fld id="{DED1CDCB-1A33-4736-B5BF-CD0CC1C1048B}" type="slidenum">
              <a:rPr lang="en-GB" smtClean="0"/>
              <a:pPr/>
              <a:t>20</a:t>
            </a:fld>
            <a:endParaRPr lang="en-GB"/>
          </a:p>
        </p:txBody>
      </p:sp>
    </p:spTree>
    <p:extLst>
      <p:ext uri="{BB962C8B-B14F-4D97-AF65-F5344CB8AC3E}">
        <p14:creationId xmlns:p14="http://schemas.microsoft.com/office/powerpoint/2010/main" val="940911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A8438C2-A8B2-44C8-B2B0-E96A25892A9E}" type="datetimeFigureOut">
              <a:rPr lang="en-GB" smtClean="0"/>
              <a:pPr/>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8438C2-A8B2-44C8-B2B0-E96A25892A9E}" type="datetimeFigureOut">
              <a:rPr lang="en-GB" smtClean="0"/>
              <a:pPr/>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8438C2-A8B2-44C8-B2B0-E96A25892A9E}" type="datetimeFigureOut">
              <a:rPr lang="en-GB" smtClean="0"/>
              <a:pPr/>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A8438C2-A8B2-44C8-B2B0-E96A25892A9E}" type="datetimeFigureOut">
              <a:rPr lang="en-GB" smtClean="0"/>
              <a:pPr/>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A8438C2-A8B2-44C8-B2B0-E96A25892A9E}" type="datetimeFigureOut">
              <a:rPr lang="en-GB" smtClean="0"/>
              <a:pPr/>
              <a:t>11/09/2026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A8438C2-A8B2-44C8-B2B0-E96A25892A9E}" type="datetimeFigureOut">
              <a:rPr lang="en-GB" smtClean="0"/>
              <a:pPr/>
              <a:t>11/09/2026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8438C2-A8B2-44C8-B2B0-E96A25892A9E}" type="datetimeFigureOut">
              <a:rPr lang="en-GB" smtClean="0"/>
              <a:pPr/>
              <a:t>11/09/2026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8438C2-A8B2-44C8-B2B0-E96A25892A9E}" type="datetimeFigureOut">
              <a:rPr lang="en-GB" smtClean="0"/>
              <a:pPr/>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83B78C-22F4-4821-8CED-53AE192CBD4E}" type="slidenum">
              <a:rPr lang="en-GB" smtClean="0"/>
              <a:pPr/>
              <a:t>‹#›</a:t>
            </a:fld>
            <a:endParaRPr lang="en-GB"/>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A8438C2-A8B2-44C8-B2B0-E96A25892A9E}" type="datetimeFigureOut">
              <a:rPr lang="en-GB" smtClean="0"/>
              <a:pPr/>
              <a:t>11/09/2026</a:t>
            </a:fld>
            <a:endParaRPr lang="en-GB"/>
          </a:p>
        </p:txBody>
      </p:sp>
      <p:sp>
        <p:nvSpPr>
          <p:cNvPr id="9" name="Slide Number Placeholder 8"/>
          <p:cNvSpPr>
            <a:spLocks noGrp="1"/>
          </p:cNvSpPr>
          <p:nvPr>
            <p:ph type="sldNum" sz="quarter" idx="11"/>
          </p:nvPr>
        </p:nvSpPr>
        <p:spPr/>
        <p:txBody>
          <a:bodyPr/>
          <a:lstStyle/>
          <a:p>
            <a:fld id="{8D83B78C-22F4-4821-8CED-53AE192CBD4E}" type="slidenum">
              <a:rPr lang="en-GB" smtClean="0"/>
              <a:pPr/>
              <a:t>‹#›</a:t>
            </a:fld>
            <a:endParaRPr lang="en-GB"/>
          </a:p>
        </p:txBody>
      </p:sp>
      <p:sp>
        <p:nvSpPr>
          <p:cNvPr id="10" name="Footer Placeholder 9"/>
          <p:cNvSpPr>
            <a:spLocks noGrp="1"/>
          </p:cNvSpPr>
          <p:nvPr>
            <p:ph type="ftr" sz="quarter" idx="12"/>
          </p:nvPr>
        </p:nvSpPr>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8438C2-A8B2-44C8-B2B0-E96A25892A9E}" type="datetimeFigureOut">
              <a:rPr lang="en-GB" smtClean="0"/>
              <a:pPr/>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8438C2-A8B2-44C8-B2B0-E96A25892A9E}" type="datetimeFigureOut">
              <a:rPr lang="en-GB" smtClean="0"/>
              <a:pPr/>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8D83B78C-22F4-4821-8CED-53AE192CBD4E}" type="slidenum">
              <a:rPr lang="en-GB" smtClean="0"/>
              <a:pPr/>
              <a:t>‹#›</a:t>
            </a:fld>
            <a:endParaRPr lang="en-GB"/>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GB"/>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A8438C2-A8B2-44C8-B2B0-E96A25892A9E}" type="datetimeFigureOut">
              <a:rPr lang="en-GB" smtClean="0"/>
              <a:pPr/>
              <a:t>11/09/2026</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southbersted.w-sussex.sch.uk/class-page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75656" y="4144723"/>
            <a:ext cx="5760640" cy="1569660"/>
          </a:xfrm>
          <a:prstGeom prst="rect">
            <a:avLst/>
          </a:prstGeom>
          <a:noFill/>
        </p:spPr>
        <p:txBody>
          <a:bodyPr wrap="square" rtlCol="0">
            <a:spAutoFit/>
          </a:bodyPr>
          <a:lstStyle/>
          <a:p>
            <a:pPr algn="ctr"/>
            <a:r>
              <a:rPr lang="en-GB" sz="3200" b="1">
                <a:solidFill>
                  <a:schemeClr val="tx2"/>
                </a:solidFill>
              </a:rPr>
              <a:t>Welcome to Year 5</a:t>
            </a:r>
          </a:p>
          <a:p>
            <a:pPr algn="ctr"/>
            <a:r>
              <a:rPr lang="en-GB" sz="3200" b="1">
                <a:solidFill>
                  <a:schemeClr val="tx2"/>
                </a:solidFill>
              </a:rPr>
              <a:t>2026 - 2027</a:t>
            </a:r>
          </a:p>
          <a:p>
            <a:pPr algn="ctr"/>
            <a:endParaRPr lang="en-GB" sz="3200">
              <a:solidFill>
                <a:schemeClr val="tx2"/>
              </a:solidFill>
            </a:endParaRPr>
          </a:p>
        </p:txBody>
      </p:sp>
      <p:pic>
        <p:nvPicPr>
          <p:cNvPr id="2" name="Picture 2" descr="L:\L\logo\school logo final2.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11667"/>
            <a:ext cx="4032448" cy="404757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L:\L\logo\school logo final2.bmp">
            <a:extLst>
              <a:ext uri="{FF2B5EF4-FFF2-40B4-BE49-F238E27FC236}">
                <a16:creationId xmlns:a16="http://schemas.microsoft.com/office/drawing/2014/main" id="{247EFA85-9827-405A-9D45-262D671666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61997" y="5229200"/>
            <a:ext cx="1082003" cy="1086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020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27584" y="260648"/>
            <a:ext cx="7488832" cy="4462760"/>
          </a:xfrm>
          <a:prstGeom prst="rect">
            <a:avLst/>
          </a:prstGeom>
          <a:noFill/>
        </p:spPr>
        <p:txBody>
          <a:bodyPr wrap="square" rtlCol="0">
            <a:spAutoFit/>
          </a:bodyPr>
          <a:lstStyle/>
          <a:p>
            <a:pPr algn="ctr"/>
            <a:r>
              <a:rPr lang="en-GB" sz="3600" b="1">
                <a:solidFill>
                  <a:schemeClr val="tx2"/>
                </a:solidFill>
              </a:rPr>
              <a:t>Year 5 Team</a:t>
            </a:r>
          </a:p>
          <a:p>
            <a:pPr algn="ctr"/>
            <a:endParaRPr lang="en-GB" b="1">
              <a:solidFill>
                <a:schemeClr val="tx2"/>
              </a:solidFill>
            </a:endParaRPr>
          </a:p>
          <a:p>
            <a:pPr algn="ctr"/>
            <a:endParaRPr lang="en-GB" b="1">
              <a:solidFill>
                <a:schemeClr val="tx2"/>
              </a:solidFill>
            </a:endParaRPr>
          </a:p>
          <a:p>
            <a:pPr algn="ctr"/>
            <a:r>
              <a:rPr lang="en-GB" sz="3600" b="1">
                <a:solidFill>
                  <a:schemeClr val="tx2"/>
                </a:solidFill>
              </a:rPr>
              <a:t>Class Teacher</a:t>
            </a:r>
          </a:p>
          <a:p>
            <a:pPr algn="ctr"/>
            <a:r>
              <a:rPr lang="en-GB" sz="3600" b="1">
                <a:solidFill>
                  <a:schemeClr val="tx2">
                    <a:lumMod val="60000"/>
                    <a:lumOff val="40000"/>
                  </a:schemeClr>
                </a:solidFill>
              </a:rPr>
              <a:t>Mr Shaw</a:t>
            </a:r>
          </a:p>
          <a:p>
            <a:pPr algn="ctr"/>
            <a:endParaRPr lang="en-GB" sz="1600" b="1">
              <a:solidFill>
                <a:schemeClr val="tx2"/>
              </a:solidFill>
            </a:endParaRPr>
          </a:p>
          <a:p>
            <a:pPr algn="ctr"/>
            <a:r>
              <a:rPr lang="en-GB" sz="3600" b="1">
                <a:solidFill>
                  <a:schemeClr val="tx2"/>
                </a:solidFill>
              </a:rPr>
              <a:t>Teaching Assistant </a:t>
            </a:r>
          </a:p>
          <a:p>
            <a:pPr algn="ctr"/>
            <a:r>
              <a:rPr lang="en-GB" sz="3600" b="1">
                <a:solidFill>
                  <a:schemeClr val="accent1"/>
                </a:solidFill>
              </a:rPr>
              <a:t>Mrs Holder </a:t>
            </a:r>
          </a:p>
          <a:p>
            <a:pPr algn="ctr"/>
            <a:endParaRPr lang="en-GB" sz="3600" b="1">
              <a:solidFill>
                <a:schemeClr val="tx2">
                  <a:lumMod val="60000"/>
                  <a:lumOff val="40000"/>
                </a:schemeClr>
              </a:solidFill>
            </a:endParaRPr>
          </a:p>
          <a:p>
            <a:pPr algn="ctr"/>
            <a:endParaRPr lang="en-GB" sz="1600" b="1">
              <a:solidFill>
                <a:schemeClr val="tx2"/>
              </a:solidFill>
            </a:endParaRPr>
          </a:p>
        </p:txBody>
      </p:sp>
      <p:pic>
        <p:nvPicPr>
          <p:cNvPr id="2050" name="Picture 2" descr="L:\L\logo\school logo final2.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61997" y="5229200"/>
            <a:ext cx="1082003" cy="108606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8902E64-85CC-6355-E48D-7F061E5E66BF}"/>
              </a:ext>
            </a:extLst>
          </p:cNvPr>
          <p:cNvPicPr>
            <a:picLocks noChangeAspect="1"/>
          </p:cNvPicPr>
          <p:nvPr/>
        </p:nvPicPr>
        <p:blipFill>
          <a:blip r:embed="rId3"/>
          <a:stretch>
            <a:fillRect/>
          </a:stretch>
        </p:blipFill>
        <p:spPr>
          <a:xfrm>
            <a:off x="1331640" y="3867473"/>
            <a:ext cx="1755649" cy="2217662"/>
          </a:xfrm>
          <a:prstGeom prst="rect">
            <a:avLst/>
          </a:prstGeom>
        </p:spPr>
      </p:pic>
      <p:pic>
        <p:nvPicPr>
          <p:cNvPr id="7" name="Picture 6">
            <a:extLst>
              <a:ext uri="{FF2B5EF4-FFF2-40B4-BE49-F238E27FC236}">
                <a16:creationId xmlns:a16="http://schemas.microsoft.com/office/drawing/2014/main" id="{BEB33672-3BC9-CA17-01D4-AFEAD16A0739}"/>
              </a:ext>
            </a:extLst>
          </p:cNvPr>
          <p:cNvPicPr>
            <a:picLocks noChangeAspect="1"/>
          </p:cNvPicPr>
          <p:nvPr/>
        </p:nvPicPr>
        <p:blipFill>
          <a:blip r:embed="rId4"/>
          <a:stretch>
            <a:fillRect/>
          </a:stretch>
        </p:blipFill>
        <p:spPr>
          <a:xfrm>
            <a:off x="5724128" y="3963282"/>
            <a:ext cx="1790314" cy="2121853"/>
          </a:xfrm>
          <a:prstGeom prst="rect">
            <a:avLst/>
          </a:prstGeom>
        </p:spPr>
      </p:pic>
    </p:spTree>
    <p:extLst>
      <p:ext uri="{BB962C8B-B14F-4D97-AF65-F5344CB8AC3E}">
        <p14:creationId xmlns:p14="http://schemas.microsoft.com/office/powerpoint/2010/main" val="409587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D32273-8E38-4399-9489-74292ED90912}"/>
              </a:ext>
            </a:extLst>
          </p:cNvPr>
          <p:cNvSpPr txBox="1">
            <a:spLocks noGrp="1"/>
          </p:cNvSpPr>
          <p:nvPr>
            <p:ph idx="1"/>
          </p:nvPr>
        </p:nvSpPr>
        <p:spPr>
          <a:xfrm>
            <a:off x="1064615" y="1556792"/>
            <a:ext cx="6172200" cy="3394469"/>
          </a:xfrm>
        </p:spPr>
        <p:txBody>
          <a:bodyPr anchorCtr="1"/>
          <a:lstStyle/>
          <a:p>
            <a:pPr marL="82289" indent="0" algn="ctr">
              <a:buNone/>
            </a:pPr>
            <a:r>
              <a:rPr lang="en-US"/>
              <a:t>John 10:10 </a:t>
            </a:r>
            <a:r>
              <a:rPr lang="en-US" b="1">
                <a:solidFill>
                  <a:srgbClr val="002060"/>
                </a:solidFill>
              </a:rPr>
              <a:t>‘Life in all its Fullness.’ </a:t>
            </a:r>
            <a:endParaRPr lang="en-GB" b="1">
              <a:solidFill>
                <a:srgbClr val="002060"/>
              </a:solidFill>
            </a:endParaRPr>
          </a:p>
        </p:txBody>
      </p:sp>
      <p:sp>
        <p:nvSpPr>
          <p:cNvPr id="3" name="Title 2">
            <a:extLst>
              <a:ext uri="{FF2B5EF4-FFF2-40B4-BE49-F238E27FC236}">
                <a16:creationId xmlns:a16="http://schemas.microsoft.com/office/drawing/2014/main" id="{F9B65335-8F9F-40CB-A533-6C8AB9F67E54}"/>
              </a:ext>
            </a:extLst>
          </p:cNvPr>
          <p:cNvSpPr txBox="1">
            <a:spLocks noGrp="1"/>
          </p:cNvSpPr>
          <p:nvPr>
            <p:ph type="title"/>
          </p:nvPr>
        </p:nvSpPr>
        <p:spPr>
          <a:xfrm>
            <a:off x="926965" y="346248"/>
            <a:ext cx="6447500" cy="990596"/>
          </a:xfrm>
        </p:spPr>
        <p:txBody>
          <a:bodyPr anchorCtr="1"/>
          <a:lstStyle/>
          <a:p>
            <a:pPr lvl="0" algn="ctr"/>
            <a:r>
              <a:rPr lang="en-GB" sz="3600" b="1">
                <a:solidFill>
                  <a:srgbClr val="002060"/>
                </a:solidFill>
                <a:latin typeface="Calibri" pitchFamily="34"/>
              </a:rPr>
              <a:t>School’s Vision Statement</a:t>
            </a:r>
            <a:endParaRPr lang="en-US" sz="3600" b="1">
              <a:solidFill>
                <a:srgbClr val="002060"/>
              </a:solidFill>
              <a:latin typeface="Calibri" pitchFamily="34"/>
            </a:endParaRPr>
          </a:p>
        </p:txBody>
      </p:sp>
      <p:pic>
        <p:nvPicPr>
          <p:cNvPr id="4" name="Picture 2" descr="L:\L\logo\school logo final2.png">
            <a:extLst>
              <a:ext uri="{FF2B5EF4-FFF2-40B4-BE49-F238E27FC236}">
                <a16:creationId xmlns:a16="http://schemas.microsoft.com/office/drawing/2014/main" id="{4BD20EE2-5F18-499B-B5DC-8991A96091E5}"/>
              </a:ext>
            </a:extLst>
          </p:cNvPr>
          <p:cNvPicPr>
            <a:picLocks noChangeAspect="1"/>
          </p:cNvPicPr>
          <p:nvPr/>
        </p:nvPicPr>
        <p:blipFill>
          <a:blip r:embed="rId3"/>
          <a:srcRect/>
          <a:stretch>
            <a:fillRect/>
          </a:stretch>
        </p:blipFill>
        <p:spPr>
          <a:xfrm>
            <a:off x="8460432" y="5500045"/>
            <a:ext cx="683567" cy="670417"/>
          </a:xfrm>
          <a:prstGeom prst="rect">
            <a:avLst/>
          </a:prstGeom>
          <a:noFill/>
          <a:ln cap="flat">
            <a:noFill/>
          </a:ln>
        </p:spPr>
      </p:pic>
      <p:sp>
        <p:nvSpPr>
          <p:cNvPr id="6" name="TextBox 5">
            <a:extLst>
              <a:ext uri="{FF2B5EF4-FFF2-40B4-BE49-F238E27FC236}">
                <a16:creationId xmlns:a16="http://schemas.microsoft.com/office/drawing/2014/main" id="{58533ACB-B31A-4364-9A88-FF0B8575A5FF}"/>
              </a:ext>
            </a:extLst>
          </p:cNvPr>
          <p:cNvSpPr txBox="1"/>
          <p:nvPr/>
        </p:nvSpPr>
        <p:spPr>
          <a:xfrm>
            <a:off x="1514259" y="2204864"/>
            <a:ext cx="5803645" cy="1600438"/>
          </a:xfrm>
          <a:prstGeom prst="rect">
            <a:avLst/>
          </a:prstGeom>
          <a:noFill/>
          <a:ln w="47625" cmpd="dbl">
            <a:solidFill>
              <a:schemeClr val="tx1"/>
            </a:solidFill>
          </a:ln>
        </p:spPr>
        <p:txBody>
          <a:bodyPr wrap="square" rtlCol="0">
            <a:spAutoFit/>
          </a:bodyPr>
          <a:lstStyle/>
          <a:p>
            <a:pPr algn="ctr"/>
            <a:r>
              <a:rPr lang="en-US" sz="1400" b="1" i="1"/>
              <a:t>John 10:10: Life in all its Fullness</a:t>
            </a:r>
          </a:p>
          <a:p>
            <a:r>
              <a:rPr lang="en-US" sz="1400"/>
              <a:t>Effective teaching and a creative, child centered curriculum, together with an emphasis on Christian values and beliefs, enables all learners to recognise and achieve high standards. Pupils are encouraged to embrace challenges and become lifelong learners in a safe, secure and nurturing environment. We are committed to enriching pupils’ moral and spiritual development inspiring all to become caring, responsible 21</a:t>
            </a:r>
            <a:r>
              <a:rPr lang="en-US" sz="1400" baseline="30000"/>
              <a:t>st</a:t>
            </a:r>
            <a:r>
              <a:rPr lang="en-US" sz="1400"/>
              <a:t> century global citizens.</a:t>
            </a:r>
            <a:endParaRPr lang="en-GB" sz="1400"/>
          </a:p>
        </p:txBody>
      </p:sp>
      <p:pic>
        <p:nvPicPr>
          <p:cNvPr id="8" name="Picture 7">
            <a:extLst>
              <a:ext uri="{FF2B5EF4-FFF2-40B4-BE49-F238E27FC236}">
                <a16:creationId xmlns:a16="http://schemas.microsoft.com/office/drawing/2014/main" id="{C0A891A6-F01A-444C-BDE8-095E301F6A11}"/>
              </a:ext>
            </a:extLst>
          </p:cNvPr>
          <p:cNvPicPr>
            <a:picLocks noChangeAspect="1"/>
          </p:cNvPicPr>
          <p:nvPr/>
        </p:nvPicPr>
        <p:blipFill rotWithShape="1">
          <a:blip r:embed="rId4"/>
          <a:srcRect l="21440" t="31100" r="47480" b="47900"/>
          <a:stretch/>
        </p:blipFill>
        <p:spPr>
          <a:xfrm>
            <a:off x="1670504" y="3889809"/>
            <a:ext cx="5491154" cy="29681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L:\L\logo\school logo final2.bmp">
            <a:extLst>
              <a:ext uri="{FF2B5EF4-FFF2-40B4-BE49-F238E27FC236}">
                <a16:creationId xmlns:a16="http://schemas.microsoft.com/office/drawing/2014/main" id="{52947C25-7F52-47A0-80EA-3C76D60B4A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7214" y="5445224"/>
            <a:ext cx="866786" cy="8700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364510" y="1329374"/>
            <a:ext cx="7915275" cy="5562600"/>
          </a:xfrm>
          <a:prstGeom prst="rect">
            <a:avLst/>
          </a:prstGeom>
        </p:spPr>
      </p:pic>
      <p:sp>
        <p:nvSpPr>
          <p:cNvPr id="2" name="TextBox 1">
            <a:extLst>
              <a:ext uri="{FF2B5EF4-FFF2-40B4-BE49-F238E27FC236}">
                <a16:creationId xmlns:a16="http://schemas.microsoft.com/office/drawing/2014/main" id="{6CFB8542-AD14-AD83-D67A-6261F63D1099}"/>
              </a:ext>
            </a:extLst>
          </p:cNvPr>
          <p:cNvSpPr txBox="1"/>
          <p:nvPr/>
        </p:nvSpPr>
        <p:spPr>
          <a:xfrm>
            <a:off x="971600" y="260648"/>
            <a:ext cx="6840760" cy="707886"/>
          </a:xfrm>
          <a:prstGeom prst="rect">
            <a:avLst/>
          </a:prstGeom>
          <a:noFill/>
        </p:spPr>
        <p:txBody>
          <a:bodyPr wrap="square" rtlCol="0">
            <a:spAutoFit/>
          </a:bodyPr>
          <a:lstStyle/>
          <a:p>
            <a:pPr algn="ctr"/>
            <a:r>
              <a:rPr lang="en-GB" sz="4000" b="1">
                <a:solidFill>
                  <a:srgbClr val="002060"/>
                </a:solidFill>
              </a:rPr>
              <a:t>What are our milestones? </a:t>
            </a:r>
          </a:p>
        </p:txBody>
      </p:sp>
    </p:spTree>
    <p:extLst>
      <p:ext uri="{BB962C8B-B14F-4D97-AF65-F5344CB8AC3E}">
        <p14:creationId xmlns:p14="http://schemas.microsoft.com/office/powerpoint/2010/main" val="424674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L:\L\logo\school logo final2.bmp">
            <a:extLst>
              <a:ext uri="{FF2B5EF4-FFF2-40B4-BE49-F238E27FC236}">
                <a16:creationId xmlns:a16="http://schemas.microsoft.com/office/drawing/2014/main" id="{52947C25-7F52-47A0-80EA-3C76D60B4A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0437" y="5445224"/>
            <a:ext cx="866786" cy="87003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340502" y="476673"/>
            <a:ext cx="7843754" cy="5472607"/>
          </a:xfrm>
          <a:prstGeom prst="rect">
            <a:avLst/>
          </a:prstGeom>
        </p:spPr>
      </p:pic>
    </p:spTree>
    <p:extLst>
      <p:ext uri="{BB962C8B-B14F-4D97-AF65-F5344CB8AC3E}">
        <p14:creationId xmlns:p14="http://schemas.microsoft.com/office/powerpoint/2010/main" val="4246740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7272808" cy="1200329"/>
          </a:xfrm>
          <a:prstGeom prst="rect">
            <a:avLst/>
          </a:prstGeom>
          <a:noFill/>
        </p:spPr>
        <p:txBody>
          <a:bodyPr wrap="square" rtlCol="0">
            <a:spAutoFit/>
          </a:bodyPr>
          <a:lstStyle/>
          <a:p>
            <a:pPr algn="ctr"/>
            <a:r>
              <a:rPr lang="en-GB" sz="3600" b="1">
                <a:solidFill>
                  <a:srgbClr val="002060"/>
                </a:solidFill>
              </a:rPr>
              <a:t>Year 5’s Curriculum</a:t>
            </a:r>
          </a:p>
          <a:p>
            <a:pPr algn="ctr"/>
            <a:r>
              <a:rPr lang="en-GB" sz="3600" b="1">
                <a:solidFill>
                  <a:srgbClr val="002060"/>
                </a:solidFill>
              </a:rPr>
              <a:t>2026 - 2027</a:t>
            </a:r>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3513" y="5445224"/>
            <a:ext cx="1070487" cy="107450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CFB4CA1-6307-413E-8B68-DE76E5A22FCC}"/>
              </a:ext>
            </a:extLst>
          </p:cNvPr>
          <p:cNvSpPr/>
          <p:nvPr/>
        </p:nvSpPr>
        <p:spPr>
          <a:xfrm>
            <a:off x="397691" y="1645340"/>
            <a:ext cx="1800200" cy="871008"/>
          </a:xfrm>
          <a:prstGeom prst="rect">
            <a:avLst/>
          </a:prstGeom>
        </p:spPr>
        <p:txBody>
          <a:bodyPr wrap="square">
            <a:spAutoFit/>
          </a:bodyPr>
          <a:lstStyle/>
          <a:p>
            <a:pPr algn="ctr">
              <a:lnSpc>
                <a:spcPct val="107000"/>
              </a:lnSpc>
              <a:spcAft>
                <a:spcPts val="80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How can we sustain the world we live in?</a:t>
            </a:r>
          </a:p>
        </p:txBody>
      </p:sp>
      <p:sp>
        <p:nvSpPr>
          <p:cNvPr id="4" name="Rectangle 3">
            <a:extLst>
              <a:ext uri="{FF2B5EF4-FFF2-40B4-BE49-F238E27FC236}">
                <a16:creationId xmlns:a16="http://schemas.microsoft.com/office/drawing/2014/main" id="{D80C7F42-F040-43F0-93F0-25D316449731}"/>
              </a:ext>
            </a:extLst>
          </p:cNvPr>
          <p:cNvSpPr/>
          <p:nvPr/>
        </p:nvSpPr>
        <p:spPr>
          <a:xfrm>
            <a:off x="3227610" y="1722876"/>
            <a:ext cx="2069976" cy="923330"/>
          </a:xfrm>
          <a:prstGeom prst="rect">
            <a:avLst/>
          </a:prstGeom>
        </p:spPr>
        <p:txBody>
          <a:bodyPr wrap="square">
            <a:spAutoFit/>
          </a:bodyPr>
          <a:lstStyle/>
          <a:p>
            <a:pPr algn="ctr"/>
            <a:r>
              <a:rPr lang="en-GB" b="1">
                <a:latin typeface="Calibri" panose="020F0502020204030204" pitchFamily="34" charset="0"/>
                <a:ea typeface="Calibri" panose="020F0502020204030204" pitchFamily="34" charset="0"/>
                <a:cs typeface="Times New Roman" panose="02020603050405020304" pitchFamily="18" charset="0"/>
              </a:rPr>
              <a:t>How successful were the Maya as a civilisation?</a:t>
            </a:r>
            <a:r>
              <a:rPr lang="en-GB" b="1"/>
              <a:t> </a:t>
            </a:r>
            <a:endParaRPr lang="en-GB"/>
          </a:p>
        </p:txBody>
      </p:sp>
      <p:sp>
        <p:nvSpPr>
          <p:cNvPr id="5" name="Rectangle 4">
            <a:extLst>
              <a:ext uri="{FF2B5EF4-FFF2-40B4-BE49-F238E27FC236}">
                <a16:creationId xmlns:a16="http://schemas.microsoft.com/office/drawing/2014/main" id="{C6D70F31-3E00-47E0-BD85-8272BC9590E1}"/>
              </a:ext>
            </a:extLst>
          </p:cNvPr>
          <p:cNvSpPr/>
          <p:nvPr/>
        </p:nvSpPr>
        <p:spPr>
          <a:xfrm>
            <a:off x="5796136" y="1645340"/>
            <a:ext cx="2445967" cy="1200329"/>
          </a:xfrm>
          <a:prstGeom prst="rect">
            <a:avLst/>
          </a:prstGeom>
        </p:spPr>
        <p:txBody>
          <a:bodyPr wrap="square">
            <a:spAutoFit/>
          </a:bodyPr>
          <a:lstStyle/>
          <a:p>
            <a:pPr algn="ctr"/>
            <a:r>
              <a:rPr lang="en-GB" b="1"/>
              <a:t>Should we buy Fairtrade products?</a:t>
            </a:r>
            <a:endParaRPr lang="en-GB"/>
          </a:p>
          <a:p>
            <a:pPr algn="ctr"/>
            <a:r>
              <a:rPr lang="en-GB" b="1"/>
              <a:t>What is it like to live in Mexico?</a:t>
            </a:r>
            <a:endParaRPr lang="en-GB"/>
          </a:p>
        </p:txBody>
      </p:sp>
      <p:sp>
        <p:nvSpPr>
          <p:cNvPr id="7" name="Rectangle 6">
            <a:extLst>
              <a:ext uri="{FF2B5EF4-FFF2-40B4-BE49-F238E27FC236}">
                <a16:creationId xmlns:a16="http://schemas.microsoft.com/office/drawing/2014/main" id="{EC4E861C-E18B-4CBB-8AB2-D4A9116615B9}"/>
              </a:ext>
            </a:extLst>
          </p:cNvPr>
          <p:cNvSpPr/>
          <p:nvPr/>
        </p:nvSpPr>
        <p:spPr>
          <a:xfrm>
            <a:off x="1691680" y="4218168"/>
            <a:ext cx="2069976" cy="968278"/>
          </a:xfrm>
          <a:prstGeom prst="rect">
            <a:avLst/>
          </a:prstGeom>
        </p:spPr>
        <p:txBody>
          <a:bodyPr wrap="square">
            <a:spAutoFit/>
          </a:bodyPr>
          <a:lstStyle/>
          <a:p>
            <a:pPr algn="ctr">
              <a:lnSpc>
                <a:spcPct val="107000"/>
              </a:lnSpc>
              <a:spcAft>
                <a:spcPts val="800"/>
              </a:spcAft>
            </a:pPr>
            <a:r>
              <a:rPr lang="en-GB" b="1">
                <a:latin typeface="Calibri" panose="020F0502020204030204" pitchFamily="34" charset="0"/>
                <a:ea typeface="Calibri" panose="020F0502020204030204" pitchFamily="34" charset="0"/>
                <a:cs typeface="Times New Roman" panose="02020603050405020304" pitchFamily="18" charset="0"/>
              </a:rPr>
              <a:t>How did the ancient Greeks change the world?</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3470BE04-4EA5-4F52-8B60-A549C06E11E3}"/>
              </a:ext>
            </a:extLst>
          </p:cNvPr>
          <p:cNvSpPr/>
          <p:nvPr/>
        </p:nvSpPr>
        <p:spPr>
          <a:xfrm>
            <a:off x="5040052" y="4246141"/>
            <a:ext cx="1512168" cy="968278"/>
          </a:xfrm>
          <a:prstGeom prst="rect">
            <a:avLst/>
          </a:prstGeom>
        </p:spPr>
        <p:txBody>
          <a:bodyPr wrap="square">
            <a:spAutoFit/>
          </a:bodyPr>
          <a:lstStyle/>
          <a:p>
            <a:pPr algn="ctr">
              <a:lnSpc>
                <a:spcPct val="107000"/>
              </a:lnSpc>
              <a:spcAft>
                <a:spcPts val="800"/>
              </a:spcAft>
            </a:pPr>
            <a:r>
              <a:rPr lang="en-GB" b="1">
                <a:latin typeface="Calibri" panose="020F0502020204030204" pitchFamily="34" charset="0"/>
                <a:ea typeface="Calibri" panose="020F0502020204030204" pitchFamily="34" charset="0"/>
                <a:cs typeface="Times New Roman" panose="02020603050405020304" pitchFamily="18" charset="0"/>
              </a:rPr>
              <a:t>Are all coastal locations the same?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Ocean Plastic Explained • The Ocean Cleanup">
            <a:extLst>
              <a:ext uri="{FF2B5EF4-FFF2-40B4-BE49-F238E27FC236}">
                <a16:creationId xmlns:a16="http://schemas.microsoft.com/office/drawing/2014/main" id="{444AAFB7-DFC2-49CD-B248-F3C42CBC74A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0962" y="2669601"/>
            <a:ext cx="1993658" cy="11214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yans: Overview of the Civilization and History - History">
            <a:extLst>
              <a:ext uri="{FF2B5EF4-FFF2-40B4-BE49-F238E27FC236}">
                <a16:creationId xmlns:a16="http://schemas.microsoft.com/office/drawing/2014/main" id="{E86074CC-0F7F-47CF-9217-423799A346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82302" y="2694289"/>
            <a:ext cx="2160592" cy="12003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nternational Fairtrade Certification Mark - Wikipedia">
            <a:extLst>
              <a:ext uri="{FF2B5EF4-FFF2-40B4-BE49-F238E27FC236}">
                <a16:creationId xmlns:a16="http://schemas.microsoft.com/office/drawing/2014/main" id="{D40550E5-27EF-4583-9E6A-DE1C7614C57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5596"/>
          <a:stretch/>
        </p:blipFill>
        <p:spPr bwMode="auto">
          <a:xfrm>
            <a:off x="6456782" y="2812947"/>
            <a:ext cx="1124673" cy="133249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amous Ancient Greek Sculptors">
            <a:extLst>
              <a:ext uri="{FF2B5EF4-FFF2-40B4-BE49-F238E27FC236}">
                <a16:creationId xmlns:a16="http://schemas.microsoft.com/office/drawing/2014/main" id="{B72C472D-D593-4541-BBC1-304DF2CA7CD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16422" y="5238049"/>
            <a:ext cx="1820492" cy="133249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oastal erosion - Coastal landscapes - Higher Geography Revision - BBC  Bitesize">
            <a:extLst>
              <a:ext uri="{FF2B5EF4-FFF2-40B4-BE49-F238E27FC236}">
                <a16:creationId xmlns:a16="http://schemas.microsoft.com/office/drawing/2014/main" id="{5921573B-D163-4A83-B426-E74A42CDA68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63885" y="5254463"/>
            <a:ext cx="2264501" cy="1273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8010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32"/>
                                        </p:tgtEl>
                                        <p:attrNameLst>
                                          <p:attrName>style.visibility</p:attrName>
                                        </p:attrNameLst>
                                      </p:cBhvr>
                                      <p:to>
                                        <p:strVal val="visible"/>
                                      </p:to>
                                    </p:set>
                                    <p:animEffect transition="in" filter="fade">
                                      <p:cBhvr>
                                        <p:cTn id="11" dur="500"/>
                                        <p:tgtEl>
                                          <p:spTgt spid="103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34"/>
                                        </p:tgtEl>
                                        <p:attrNameLst>
                                          <p:attrName>style.visibility</p:attrName>
                                        </p:attrNameLst>
                                      </p:cBhvr>
                                      <p:to>
                                        <p:strVal val="visible"/>
                                      </p:to>
                                    </p:set>
                                    <p:animEffect transition="in" filter="fade">
                                      <p:cBhvr>
                                        <p:cTn id="21" dur="5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63E52-CEE0-408E-BE83-3E57E65171BA}"/>
              </a:ext>
            </a:extLst>
          </p:cNvPr>
          <p:cNvSpPr>
            <a:spLocks noGrp="1"/>
          </p:cNvSpPr>
          <p:nvPr>
            <p:ph type="title"/>
          </p:nvPr>
        </p:nvSpPr>
        <p:spPr>
          <a:xfrm>
            <a:off x="423486" y="0"/>
            <a:ext cx="7620000" cy="1143000"/>
          </a:xfrm>
        </p:spPr>
        <p:txBody>
          <a:bodyPr/>
          <a:lstStyle/>
          <a:p>
            <a:pPr algn="ctr"/>
            <a:r>
              <a:rPr lang="en-GB" b="1">
                <a:solidFill>
                  <a:srgbClr val="002060"/>
                </a:solidFill>
                <a:latin typeface="+mn-lt"/>
              </a:rPr>
              <a:t>Knowledge Organiser Autumn 1</a:t>
            </a:r>
          </a:p>
        </p:txBody>
      </p:sp>
      <p:pic>
        <p:nvPicPr>
          <p:cNvPr id="4" name="Picture 2" descr="L:\L\logo\school logo final2.bmp">
            <a:extLst>
              <a:ext uri="{FF2B5EF4-FFF2-40B4-BE49-F238E27FC236}">
                <a16:creationId xmlns:a16="http://schemas.microsoft.com/office/drawing/2014/main" id="{89747F0C-D9E8-4523-A289-FD73B386B60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5252" y="5517232"/>
            <a:ext cx="998748" cy="100249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DF56530-48C0-AA7D-D61C-DCFC740BFDF1}"/>
              </a:ext>
            </a:extLst>
          </p:cNvPr>
          <p:cNvPicPr>
            <a:picLocks noChangeAspect="1"/>
          </p:cNvPicPr>
          <p:nvPr/>
        </p:nvPicPr>
        <p:blipFill>
          <a:blip r:embed="rId3"/>
          <a:stretch>
            <a:fillRect/>
          </a:stretch>
        </p:blipFill>
        <p:spPr>
          <a:xfrm>
            <a:off x="1022586" y="1644107"/>
            <a:ext cx="7009028" cy="4852924"/>
          </a:xfrm>
          <a:prstGeom prst="rect">
            <a:avLst/>
          </a:prstGeom>
        </p:spPr>
      </p:pic>
    </p:spTree>
    <p:extLst>
      <p:ext uri="{BB962C8B-B14F-4D97-AF65-F5344CB8AC3E}">
        <p14:creationId xmlns:p14="http://schemas.microsoft.com/office/powerpoint/2010/main" val="213675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a:t>Reading Bookmarks</a:t>
            </a:r>
          </a:p>
        </p:txBody>
      </p:sp>
      <p:pic>
        <p:nvPicPr>
          <p:cNvPr id="7"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6216" y="4925710"/>
            <a:ext cx="1904828" cy="19119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2915816" y="1391386"/>
            <a:ext cx="3352800" cy="5286375"/>
          </a:xfrm>
          <a:prstGeom prst="rect">
            <a:avLst/>
          </a:prstGeom>
        </p:spPr>
      </p:pic>
    </p:spTree>
    <p:extLst>
      <p:ext uri="{BB962C8B-B14F-4D97-AF65-F5344CB8AC3E}">
        <p14:creationId xmlns:p14="http://schemas.microsoft.com/office/powerpoint/2010/main" val="130285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5FB11-BA8C-4749-935B-1EECFDF904B5}"/>
              </a:ext>
            </a:extLst>
          </p:cNvPr>
          <p:cNvSpPr>
            <a:spLocks noGrp="1"/>
          </p:cNvSpPr>
          <p:nvPr>
            <p:ph type="title"/>
          </p:nvPr>
        </p:nvSpPr>
        <p:spPr>
          <a:xfrm>
            <a:off x="313845" y="0"/>
            <a:ext cx="7620000" cy="1143000"/>
          </a:xfrm>
        </p:spPr>
        <p:txBody>
          <a:bodyPr/>
          <a:lstStyle/>
          <a:p>
            <a:pPr algn="ctr"/>
            <a:r>
              <a:rPr lang="en-GB" b="1">
                <a:solidFill>
                  <a:srgbClr val="002060"/>
                </a:solidFill>
                <a:latin typeface="+mn-lt"/>
              </a:rPr>
              <a:t>Accelerated Reader</a:t>
            </a:r>
          </a:p>
        </p:txBody>
      </p:sp>
      <p:sp>
        <p:nvSpPr>
          <p:cNvPr id="3" name="Content Placeholder 2">
            <a:extLst>
              <a:ext uri="{FF2B5EF4-FFF2-40B4-BE49-F238E27FC236}">
                <a16:creationId xmlns:a16="http://schemas.microsoft.com/office/drawing/2014/main" id="{CBC0A2A3-8674-42C6-97C4-AC097F62ACEC}"/>
              </a:ext>
            </a:extLst>
          </p:cNvPr>
          <p:cNvSpPr>
            <a:spLocks noGrp="1"/>
          </p:cNvSpPr>
          <p:nvPr>
            <p:ph idx="1"/>
          </p:nvPr>
        </p:nvSpPr>
        <p:spPr>
          <a:xfrm>
            <a:off x="457200" y="4005064"/>
            <a:ext cx="7620000" cy="2395736"/>
          </a:xfrm>
        </p:spPr>
        <p:txBody>
          <a:bodyPr>
            <a:normAutofit fontScale="92500" lnSpcReduction="10000"/>
          </a:bodyPr>
          <a:lstStyle/>
          <a:p>
            <a:r>
              <a:rPr lang="en-GB"/>
              <a:t>Pupils will take their STAR test this week, </a:t>
            </a:r>
          </a:p>
          <a:p>
            <a:r>
              <a:rPr lang="en-GB"/>
              <a:t>They are given a ZPD – reading range for books,</a:t>
            </a:r>
          </a:p>
          <a:p>
            <a:r>
              <a:rPr lang="en-GB"/>
              <a:t>From this, your child will be set a reading target for the half term, </a:t>
            </a:r>
          </a:p>
          <a:p>
            <a:r>
              <a:rPr lang="en-GB"/>
              <a:t>Children complete quizzes on the book they have read (these contain between 5 – 20 questions)</a:t>
            </a:r>
          </a:p>
          <a:p>
            <a:r>
              <a:rPr lang="en-GB"/>
              <a:t>We aim for children to get an average of 85% or above in their quizzes.</a:t>
            </a:r>
          </a:p>
          <a:p>
            <a:endParaRPr lang="en-GB"/>
          </a:p>
        </p:txBody>
      </p:sp>
      <p:pic>
        <p:nvPicPr>
          <p:cNvPr id="4" name="Picture 3">
            <a:extLst>
              <a:ext uri="{FF2B5EF4-FFF2-40B4-BE49-F238E27FC236}">
                <a16:creationId xmlns:a16="http://schemas.microsoft.com/office/drawing/2014/main" id="{D9FDAA58-F0EA-404E-A31F-CC42A469A52F}"/>
              </a:ext>
            </a:extLst>
          </p:cNvPr>
          <p:cNvPicPr>
            <a:picLocks noChangeAspect="1"/>
          </p:cNvPicPr>
          <p:nvPr/>
        </p:nvPicPr>
        <p:blipFill>
          <a:blip r:embed="rId2"/>
          <a:stretch>
            <a:fillRect/>
          </a:stretch>
        </p:blipFill>
        <p:spPr>
          <a:xfrm>
            <a:off x="1835696" y="1340768"/>
            <a:ext cx="4576299" cy="2414268"/>
          </a:xfrm>
          <a:prstGeom prst="rect">
            <a:avLst/>
          </a:prstGeom>
        </p:spPr>
      </p:pic>
      <p:pic>
        <p:nvPicPr>
          <p:cNvPr id="5" name="Picture 2" descr="L:\L\logo\school logo final2.bmp">
            <a:extLst>
              <a:ext uri="{FF2B5EF4-FFF2-40B4-BE49-F238E27FC236}">
                <a16:creationId xmlns:a16="http://schemas.microsoft.com/office/drawing/2014/main" id="{34749FA6-A090-4AB0-9111-976C40DDB0F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65182" y="5517232"/>
            <a:ext cx="783531" cy="786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45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633" y="332655"/>
            <a:ext cx="7272808" cy="646331"/>
          </a:xfrm>
          <a:prstGeom prst="rect">
            <a:avLst/>
          </a:prstGeom>
          <a:noFill/>
        </p:spPr>
        <p:txBody>
          <a:bodyPr wrap="square" rtlCol="0">
            <a:spAutoFit/>
          </a:bodyPr>
          <a:lstStyle/>
          <a:p>
            <a:pPr algn="ctr"/>
            <a:r>
              <a:rPr lang="en-GB" sz="3600" b="1">
                <a:solidFill>
                  <a:schemeClr val="tx2"/>
                </a:solidFill>
              </a:rPr>
              <a:t>Giving your child an advantage</a:t>
            </a:r>
          </a:p>
        </p:txBody>
      </p:sp>
      <p:sp>
        <p:nvSpPr>
          <p:cNvPr id="5" name="TextBox 4"/>
          <p:cNvSpPr txBox="1"/>
          <p:nvPr/>
        </p:nvSpPr>
        <p:spPr>
          <a:xfrm>
            <a:off x="711633" y="982136"/>
            <a:ext cx="7272808" cy="3139321"/>
          </a:xfrm>
          <a:prstGeom prst="rect">
            <a:avLst/>
          </a:prstGeom>
          <a:noFill/>
        </p:spPr>
        <p:txBody>
          <a:bodyPr wrap="square" rtlCol="0">
            <a:spAutoFit/>
          </a:bodyPr>
          <a:lstStyle/>
          <a:p>
            <a:endParaRPr lang="en-GB" sz="2000" b="1">
              <a:solidFill>
                <a:schemeClr val="tx2"/>
              </a:solidFill>
            </a:endParaRPr>
          </a:p>
          <a:p>
            <a:r>
              <a:rPr lang="en-GB" sz="2000" b="1">
                <a:solidFill>
                  <a:schemeClr val="tx2"/>
                </a:solidFill>
              </a:rPr>
              <a:t>Reading</a:t>
            </a:r>
            <a:r>
              <a:rPr lang="en-GB" sz="2000" b="1"/>
              <a:t>:</a:t>
            </a:r>
          </a:p>
          <a:p>
            <a:endParaRPr lang="en-GB" sz="1600" b="1"/>
          </a:p>
          <a:p>
            <a:pPr marL="342900" indent="-342900">
              <a:buFont typeface="Arial" pitchFamily="34" charset="0"/>
              <a:buChar char="•"/>
            </a:pPr>
            <a:r>
              <a:rPr lang="en-GB" sz="2000"/>
              <a:t>Support your child’s fluency, stamina and understanding by listening to them read for at least </a:t>
            </a:r>
            <a:r>
              <a:rPr lang="en-GB" sz="2000" u="sng"/>
              <a:t>20 minutes a day</a:t>
            </a:r>
            <a:r>
              <a:rPr lang="en-GB" sz="2000"/>
              <a:t>. Please use </a:t>
            </a:r>
            <a:r>
              <a:rPr lang="en-GB" sz="2000" u="sng"/>
              <a:t>your child’s bookmark </a:t>
            </a:r>
            <a:r>
              <a:rPr lang="en-GB" sz="2000"/>
              <a:t>to deepen their understanding. </a:t>
            </a:r>
          </a:p>
          <a:p>
            <a:pPr marL="342900" indent="-342900">
              <a:buFont typeface="Arial" pitchFamily="34" charset="0"/>
              <a:buChar char="•"/>
            </a:pPr>
            <a:r>
              <a:rPr lang="en-GB" sz="2000"/>
              <a:t>Please complete your </a:t>
            </a:r>
            <a:r>
              <a:rPr lang="en-GB" sz="2000" u="sng"/>
              <a:t>child’s reading record </a:t>
            </a:r>
            <a:r>
              <a:rPr lang="en-GB" sz="2000"/>
              <a:t>so we know that they have read and what they are reading.</a:t>
            </a:r>
          </a:p>
          <a:p>
            <a:endParaRPr lang="en-GB" sz="2000"/>
          </a:p>
          <a:p>
            <a:endParaRPr lang="en-GB" sz="2200"/>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1784" y="5445224"/>
            <a:ext cx="951459" cy="9550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7DB22D4-BEA9-4938-91B0-18BAED58D588}"/>
              </a:ext>
            </a:extLst>
          </p:cNvPr>
          <p:cNvPicPr>
            <a:picLocks noChangeAspect="1"/>
          </p:cNvPicPr>
          <p:nvPr/>
        </p:nvPicPr>
        <p:blipFill>
          <a:blip r:embed="rId4"/>
          <a:stretch>
            <a:fillRect/>
          </a:stretch>
        </p:blipFill>
        <p:spPr>
          <a:xfrm>
            <a:off x="2627784" y="4476194"/>
            <a:ext cx="2880320" cy="1938059"/>
          </a:xfrm>
          <a:prstGeom prst="rect">
            <a:avLst/>
          </a:prstGeom>
        </p:spPr>
      </p:pic>
    </p:spTree>
    <p:extLst>
      <p:ext uri="{BB962C8B-B14F-4D97-AF65-F5344CB8AC3E}">
        <p14:creationId xmlns:p14="http://schemas.microsoft.com/office/powerpoint/2010/main" val="322132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down)">
                                      <p:cBhvr>
                                        <p:cTn id="11" dur="5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AF7EECA4-9414-461C-A3CF-3DE074BE2797}"/>
              </a:ext>
            </a:extLst>
          </p:cNvPr>
          <p:cNvSpPr/>
          <p:nvPr/>
        </p:nvSpPr>
        <p:spPr>
          <a:xfrm>
            <a:off x="163158" y="2028815"/>
            <a:ext cx="7800975" cy="346249"/>
          </a:xfrm>
          <a:prstGeom prst="rect">
            <a:avLst/>
          </a:prstGeom>
          <a:noFill/>
          <a:ln cap="flat">
            <a:noFill/>
            <a:prstDash val="solid"/>
          </a:ln>
        </p:spPr>
        <p:txBody>
          <a:bodyPr vert="horz" wrap="square" lIns="68580" tIns="34290" rIns="68580" bIns="34290" anchor="t" anchorCtr="0" compatLnSpc="1">
            <a:spAutoFit/>
          </a:bodyPr>
          <a:lstStyle/>
          <a:p>
            <a:pPr defTabSz="342900">
              <a:defRPr sz="1800" b="0" i="0" u="none" strike="noStrike" kern="0" cap="none" spc="0" baseline="0">
                <a:solidFill>
                  <a:srgbClr val="000000"/>
                </a:solidFill>
                <a:uFillTx/>
              </a:defRPr>
            </a:pPr>
            <a:endParaRPr lang="en-GB">
              <a:solidFill>
                <a:srgbClr val="000000"/>
              </a:solidFill>
              <a:latin typeface="Calibri" pitchFamily="34"/>
              <a:cs typeface="Calibri" pitchFamily="34"/>
            </a:endParaRPr>
          </a:p>
        </p:txBody>
      </p:sp>
      <p:pic>
        <p:nvPicPr>
          <p:cNvPr id="3" name="Picture 4">
            <a:extLst>
              <a:ext uri="{FF2B5EF4-FFF2-40B4-BE49-F238E27FC236}">
                <a16:creationId xmlns:a16="http://schemas.microsoft.com/office/drawing/2014/main" id="{F2BEC4DE-C110-43A6-BB26-5C474A7062E4}"/>
              </a:ext>
            </a:extLst>
          </p:cNvPr>
          <p:cNvPicPr>
            <a:picLocks noChangeAspect="1"/>
          </p:cNvPicPr>
          <p:nvPr/>
        </p:nvPicPr>
        <p:blipFill>
          <a:blip r:embed="rId2"/>
          <a:stretch>
            <a:fillRect/>
          </a:stretch>
        </p:blipFill>
        <p:spPr>
          <a:xfrm>
            <a:off x="8468758" y="5502736"/>
            <a:ext cx="666997" cy="669497"/>
          </a:xfrm>
          <a:prstGeom prst="rect">
            <a:avLst/>
          </a:prstGeom>
          <a:noFill/>
          <a:ln cap="flat">
            <a:noFill/>
          </a:ln>
        </p:spPr>
      </p:pic>
      <p:sp>
        <p:nvSpPr>
          <p:cNvPr id="4" name="Title 2">
            <a:extLst>
              <a:ext uri="{FF2B5EF4-FFF2-40B4-BE49-F238E27FC236}">
                <a16:creationId xmlns:a16="http://schemas.microsoft.com/office/drawing/2014/main" id="{F797ADFF-56FF-4C0B-93FC-B382A56ECB84}"/>
              </a:ext>
            </a:extLst>
          </p:cNvPr>
          <p:cNvSpPr txBox="1">
            <a:spLocks noGrp="1"/>
          </p:cNvSpPr>
          <p:nvPr>
            <p:ph type="title"/>
          </p:nvPr>
        </p:nvSpPr>
        <p:spPr>
          <a:xfrm>
            <a:off x="839895" y="436736"/>
            <a:ext cx="6447500" cy="990596"/>
          </a:xfrm>
        </p:spPr>
        <p:txBody>
          <a:bodyPr anchorCtr="1"/>
          <a:lstStyle/>
          <a:p>
            <a:pPr lvl="0" algn="ctr"/>
            <a:r>
              <a:rPr lang="en-GB" sz="4000" b="1">
                <a:solidFill>
                  <a:srgbClr val="002060"/>
                </a:solidFill>
                <a:latin typeface="+mn-lt"/>
              </a:rPr>
              <a:t>I don’t want to read tonight!</a:t>
            </a:r>
          </a:p>
        </p:txBody>
      </p:sp>
      <p:sp>
        <p:nvSpPr>
          <p:cNvPr id="5" name="TextBox 5">
            <a:extLst>
              <a:ext uri="{FF2B5EF4-FFF2-40B4-BE49-F238E27FC236}">
                <a16:creationId xmlns:a16="http://schemas.microsoft.com/office/drawing/2014/main" id="{0FA0B4BE-5B04-45DF-A349-10CF3CA967DD}"/>
              </a:ext>
            </a:extLst>
          </p:cNvPr>
          <p:cNvSpPr txBox="1"/>
          <p:nvPr/>
        </p:nvSpPr>
        <p:spPr>
          <a:xfrm>
            <a:off x="3206588" y="2241185"/>
            <a:ext cx="2204881" cy="1107996"/>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a:solidFill>
                  <a:srgbClr val="000000"/>
                </a:solidFill>
                <a:latin typeface="Calibri"/>
              </a:rPr>
              <a:t>Student ‘B’ reads </a:t>
            </a:r>
            <a:r>
              <a:rPr lang="en-GB" sz="1350" b="1">
                <a:solidFill>
                  <a:srgbClr val="70AD47"/>
                </a:solidFill>
                <a:latin typeface="Calibri"/>
              </a:rPr>
              <a:t>5 minutes </a:t>
            </a:r>
            <a:r>
              <a:rPr lang="en-GB" sz="1350">
                <a:solidFill>
                  <a:srgbClr val="000000"/>
                </a:solidFill>
                <a:latin typeface="Calibri"/>
              </a:rPr>
              <a:t>each day.</a:t>
            </a:r>
          </a:p>
          <a:p>
            <a:pPr defTabSz="685800">
              <a:defRPr sz="1800" b="0" i="0" u="none" strike="noStrike" kern="0" cap="none" spc="0" baseline="0">
                <a:solidFill>
                  <a:srgbClr val="000000"/>
                </a:solidFill>
                <a:uFillTx/>
              </a:defRPr>
            </a:pPr>
            <a:endParaRPr lang="en-GB" sz="1350">
              <a:solidFill>
                <a:srgbClr val="000000"/>
              </a:solidFill>
              <a:latin typeface="Calibri"/>
            </a:endParaRPr>
          </a:p>
          <a:p>
            <a:pPr defTabSz="685800">
              <a:defRPr sz="1800" b="0" i="0" u="none" strike="noStrike" kern="0" cap="none" spc="0" baseline="0">
                <a:solidFill>
                  <a:srgbClr val="000000"/>
                </a:solidFill>
                <a:uFillTx/>
              </a:defRPr>
            </a:pPr>
            <a:r>
              <a:rPr lang="en-GB" sz="1350">
                <a:solidFill>
                  <a:srgbClr val="000000"/>
                </a:solidFill>
                <a:latin typeface="Calibri"/>
              </a:rPr>
              <a:t>900 minutes in a school </a:t>
            </a:r>
          </a:p>
          <a:p>
            <a:pPr defTabSz="685800">
              <a:defRPr sz="1800" b="0" i="0" u="none" strike="noStrike" kern="0" cap="none" spc="0" baseline="0">
                <a:solidFill>
                  <a:srgbClr val="000000"/>
                </a:solidFill>
                <a:uFillTx/>
              </a:defRPr>
            </a:pPr>
            <a:r>
              <a:rPr lang="en-GB" sz="1350">
                <a:solidFill>
                  <a:srgbClr val="000000"/>
                </a:solidFill>
                <a:latin typeface="Calibri"/>
              </a:rPr>
              <a:t>year.</a:t>
            </a:r>
          </a:p>
        </p:txBody>
      </p:sp>
      <p:sp>
        <p:nvSpPr>
          <p:cNvPr id="6" name="TextBox 6">
            <a:extLst>
              <a:ext uri="{FF2B5EF4-FFF2-40B4-BE49-F238E27FC236}">
                <a16:creationId xmlns:a16="http://schemas.microsoft.com/office/drawing/2014/main" id="{722446FA-D623-46EF-9EDA-84F51ACC8362}"/>
              </a:ext>
            </a:extLst>
          </p:cNvPr>
          <p:cNvSpPr txBox="1"/>
          <p:nvPr/>
        </p:nvSpPr>
        <p:spPr>
          <a:xfrm>
            <a:off x="5966227" y="3487965"/>
            <a:ext cx="1437965" cy="27699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b="1">
                <a:solidFill>
                  <a:srgbClr val="000000"/>
                </a:solidFill>
                <a:latin typeface="Calibri"/>
              </a:rPr>
              <a:t>8,000 words </a:t>
            </a:r>
          </a:p>
        </p:txBody>
      </p:sp>
      <p:sp>
        <p:nvSpPr>
          <p:cNvPr id="7" name="TextBox 7">
            <a:extLst>
              <a:ext uri="{FF2B5EF4-FFF2-40B4-BE49-F238E27FC236}">
                <a16:creationId xmlns:a16="http://schemas.microsoft.com/office/drawing/2014/main" id="{7DDFA969-257D-40CB-9670-3B21660B1254}"/>
              </a:ext>
            </a:extLst>
          </p:cNvPr>
          <p:cNvSpPr txBox="1"/>
          <p:nvPr/>
        </p:nvSpPr>
        <p:spPr>
          <a:xfrm>
            <a:off x="549374" y="2293184"/>
            <a:ext cx="2204881" cy="1107996"/>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a:solidFill>
                  <a:srgbClr val="000000"/>
                </a:solidFill>
                <a:latin typeface="Calibri"/>
              </a:rPr>
              <a:t>Student ‘A’ reads </a:t>
            </a:r>
            <a:r>
              <a:rPr lang="en-GB" sz="1350" b="1">
                <a:solidFill>
                  <a:srgbClr val="70AD47"/>
                </a:solidFill>
                <a:latin typeface="Calibri"/>
              </a:rPr>
              <a:t>20 minutes </a:t>
            </a:r>
            <a:r>
              <a:rPr lang="en-GB" sz="1350">
                <a:solidFill>
                  <a:srgbClr val="000000"/>
                </a:solidFill>
                <a:latin typeface="Calibri"/>
              </a:rPr>
              <a:t>each day.</a:t>
            </a:r>
          </a:p>
          <a:p>
            <a:pPr defTabSz="685800">
              <a:defRPr sz="1800" b="0" i="0" u="none" strike="noStrike" kern="0" cap="none" spc="0" baseline="0">
                <a:solidFill>
                  <a:srgbClr val="000000"/>
                </a:solidFill>
                <a:uFillTx/>
              </a:defRPr>
            </a:pPr>
            <a:endParaRPr lang="en-GB" sz="1350">
              <a:solidFill>
                <a:srgbClr val="000000"/>
              </a:solidFill>
              <a:latin typeface="Calibri"/>
            </a:endParaRPr>
          </a:p>
          <a:p>
            <a:pPr defTabSz="685800">
              <a:defRPr sz="1800" b="0" i="0" u="none" strike="noStrike" kern="0" cap="none" spc="0" baseline="0">
                <a:solidFill>
                  <a:srgbClr val="000000"/>
                </a:solidFill>
                <a:uFillTx/>
              </a:defRPr>
            </a:pPr>
            <a:r>
              <a:rPr lang="en-GB" sz="1350">
                <a:solidFill>
                  <a:srgbClr val="000000"/>
                </a:solidFill>
                <a:latin typeface="Calibri"/>
              </a:rPr>
              <a:t>3600 minutes in a school </a:t>
            </a:r>
          </a:p>
          <a:p>
            <a:pPr defTabSz="685800">
              <a:defRPr sz="1800" b="0" i="0" u="none" strike="noStrike" kern="0" cap="none" spc="0" baseline="0">
                <a:solidFill>
                  <a:srgbClr val="000000"/>
                </a:solidFill>
                <a:uFillTx/>
              </a:defRPr>
            </a:pPr>
            <a:r>
              <a:rPr lang="en-GB" sz="1350">
                <a:solidFill>
                  <a:srgbClr val="000000"/>
                </a:solidFill>
                <a:latin typeface="Calibri"/>
              </a:rPr>
              <a:t>year.</a:t>
            </a:r>
          </a:p>
        </p:txBody>
      </p:sp>
      <p:sp>
        <p:nvSpPr>
          <p:cNvPr id="8" name="TextBox 8">
            <a:extLst>
              <a:ext uri="{FF2B5EF4-FFF2-40B4-BE49-F238E27FC236}">
                <a16:creationId xmlns:a16="http://schemas.microsoft.com/office/drawing/2014/main" id="{5F25AF2A-A055-47C7-BC09-BE2C3362A5E2}"/>
              </a:ext>
            </a:extLst>
          </p:cNvPr>
          <p:cNvSpPr txBox="1"/>
          <p:nvPr/>
        </p:nvSpPr>
        <p:spPr>
          <a:xfrm>
            <a:off x="3590046" y="3487965"/>
            <a:ext cx="1437965" cy="27699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b="1">
                <a:solidFill>
                  <a:srgbClr val="000000"/>
                </a:solidFill>
                <a:latin typeface="Calibri"/>
              </a:rPr>
              <a:t>282,000 words </a:t>
            </a:r>
          </a:p>
        </p:txBody>
      </p:sp>
      <p:sp>
        <p:nvSpPr>
          <p:cNvPr id="9" name="TextBox 9">
            <a:extLst>
              <a:ext uri="{FF2B5EF4-FFF2-40B4-BE49-F238E27FC236}">
                <a16:creationId xmlns:a16="http://schemas.microsoft.com/office/drawing/2014/main" id="{39ECCAF1-BCDF-48E4-85C3-FC2FF8CA436E}"/>
              </a:ext>
            </a:extLst>
          </p:cNvPr>
          <p:cNvSpPr txBox="1"/>
          <p:nvPr/>
        </p:nvSpPr>
        <p:spPr>
          <a:xfrm>
            <a:off x="777978" y="3462926"/>
            <a:ext cx="1437965" cy="27699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b="1">
                <a:solidFill>
                  <a:srgbClr val="000000"/>
                </a:solidFill>
                <a:latin typeface="Calibri"/>
              </a:rPr>
              <a:t>1,800,000 words </a:t>
            </a:r>
          </a:p>
        </p:txBody>
      </p:sp>
      <p:sp>
        <p:nvSpPr>
          <p:cNvPr id="10" name="TextBox 10">
            <a:extLst>
              <a:ext uri="{FF2B5EF4-FFF2-40B4-BE49-F238E27FC236}">
                <a16:creationId xmlns:a16="http://schemas.microsoft.com/office/drawing/2014/main" id="{0898D10A-0B9F-45D1-B2AE-14020529F3EF}"/>
              </a:ext>
            </a:extLst>
          </p:cNvPr>
          <p:cNvSpPr txBox="1"/>
          <p:nvPr/>
        </p:nvSpPr>
        <p:spPr>
          <a:xfrm>
            <a:off x="5447111" y="2233218"/>
            <a:ext cx="2204881" cy="1107996"/>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a:solidFill>
                  <a:srgbClr val="000000"/>
                </a:solidFill>
                <a:latin typeface="Calibri"/>
              </a:rPr>
              <a:t>Student ‘C’ reads </a:t>
            </a:r>
            <a:r>
              <a:rPr lang="en-GB" sz="1350" b="1">
                <a:solidFill>
                  <a:srgbClr val="70AD47"/>
                </a:solidFill>
                <a:latin typeface="Calibri"/>
              </a:rPr>
              <a:t>1 minutes </a:t>
            </a:r>
            <a:r>
              <a:rPr lang="en-GB" sz="1350">
                <a:solidFill>
                  <a:srgbClr val="000000"/>
                </a:solidFill>
                <a:latin typeface="Calibri"/>
              </a:rPr>
              <a:t>each day.</a:t>
            </a:r>
          </a:p>
          <a:p>
            <a:pPr defTabSz="685800">
              <a:defRPr sz="1800" b="0" i="0" u="none" strike="noStrike" kern="0" cap="none" spc="0" baseline="0">
                <a:solidFill>
                  <a:srgbClr val="000000"/>
                </a:solidFill>
                <a:uFillTx/>
              </a:defRPr>
            </a:pPr>
            <a:endParaRPr lang="en-GB" sz="1350">
              <a:solidFill>
                <a:srgbClr val="000000"/>
              </a:solidFill>
              <a:latin typeface="Calibri"/>
            </a:endParaRPr>
          </a:p>
          <a:p>
            <a:pPr defTabSz="685800">
              <a:defRPr sz="1800" b="0" i="0" u="none" strike="noStrike" kern="0" cap="none" spc="0" baseline="0">
                <a:solidFill>
                  <a:srgbClr val="000000"/>
                </a:solidFill>
                <a:uFillTx/>
              </a:defRPr>
            </a:pPr>
            <a:r>
              <a:rPr lang="en-GB" sz="1350">
                <a:solidFill>
                  <a:srgbClr val="000000"/>
                </a:solidFill>
                <a:latin typeface="Calibri"/>
              </a:rPr>
              <a:t>180 minutes in a school </a:t>
            </a:r>
          </a:p>
          <a:p>
            <a:pPr defTabSz="685800">
              <a:defRPr sz="1800" b="0" i="0" u="none" strike="noStrike" kern="0" cap="none" spc="0" baseline="0">
                <a:solidFill>
                  <a:srgbClr val="000000"/>
                </a:solidFill>
                <a:uFillTx/>
              </a:defRPr>
            </a:pPr>
            <a:r>
              <a:rPr lang="en-GB" sz="1350">
                <a:solidFill>
                  <a:srgbClr val="000000"/>
                </a:solidFill>
                <a:latin typeface="Calibri"/>
              </a:rPr>
              <a:t>year.</a:t>
            </a:r>
          </a:p>
        </p:txBody>
      </p:sp>
      <p:pic>
        <p:nvPicPr>
          <p:cNvPr id="11" name="Picture 11">
            <a:extLst>
              <a:ext uri="{FF2B5EF4-FFF2-40B4-BE49-F238E27FC236}">
                <a16:creationId xmlns:a16="http://schemas.microsoft.com/office/drawing/2014/main" id="{B5B489A0-5BA5-4F00-8377-DCDCAC43745A}"/>
              </a:ext>
            </a:extLst>
          </p:cNvPr>
          <p:cNvPicPr>
            <a:picLocks noChangeAspect="1"/>
          </p:cNvPicPr>
          <p:nvPr/>
        </p:nvPicPr>
        <p:blipFill>
          <a:blip r:embed="rId3"/>
          <a:stretch>
            <a:fillRect/>
          </a:stretch>
        </p:blipFill>
        <p:spPr>
          <a:xfrm>
            <a:off x="6317377" y="4213548"/>
            <a:ext cx="464341" cy="407194"/>
          </a:xfrm>
          <a:prstGeom prst="rect">
            <a:avLst/>
          </a:prstGeom>
          <a:noFill/>
          <a:ln cap="flat">
            <a:noFill/>
          </a:ln>
        </p:spPr>
      </p:pic>
      <p:pic>
        <p:nvPicPr>
          <p:cNvPr id="12" name="Picture 12">
            <a:extLst>
              <a:ext uri="{FF2B5EF4-FFF2-40B4-BE49-F238E27FC236}">
                <a16:creationId xmlns:a16="http://schemas.microsoft.com/office/drawing/2014/main" id="{0BD4D0A0-5822-4640-BEAA-50B850614099}"/>
              </a:ext>
            </a:extLst>
          </p:cNvPr>
          <p:cNvPicPr>
            <a:picLocks noChangeAspect="1"/>
          </p:cNvPicPr>
          <p:nvPr/>
        </p:nvPicPr>
        <p:blipFill>
          <a:blip r:embed="rId4"/>
          <a:stretch>
            <a:fillRect/>
          </a:stretch>
        </p:blipFill>
        <p:spPr>
          <a:xfrm>
            <a:off x="3748247" y="3887080"/>
            <a:ext cx="1121571" cy="1621628"/>
          </a:xfrm>
          <a:prstGeom prst="rect">
            <a:avLst/>
          </a:prstGeom>
          <a:noFill/>
          <a:ln cap="flat">
            <a:noFill/>
          </a:ln>
        </p:spPr>
      </p:pic>
      <p:pic>
        <p:nvPicPr>
          <p:cNvPr id="13" name="Picture 13">
            <a:extLst>
              <a:ext uri="{FF2B5EF4-FFF2-40B4-BE49-F238E27FC236}">
                <a16:creationId xmlns:a16="http://schemas.microsoft.com/office/drawing/2014/main" id="{5B701AFB-5785-473A-BD9F-45E9714CF726}"/>
              </a:ext>
            </a:extLst>
          </p:cNvPr>
          <p:cNvPicPr>
            <a:picLocks noChangeAspect="1"/>
          </p:cNvPicPr>
          <p:nvPr/>
        </p:nvPicPr>
        <p:blipFill>
          <a:blip r:embed="rId5"/>
          <a:stretch>
            <a:fillRect/>
          </a:stretch>
        </p:blipFill>
        <p:spPr>
          <a:xfrm>
            <a:off x="932831" y="3738762"/>
            <a:ext cx="1437965" cy="2136411"/>
          </a:xfrm>
          <a:prstGeom prst="rect">
            <a:avLst/>
          </a:prstGeom>
          <a:noFill/>
          <a:ln cap="flat">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87BB70-A464-49A4-9917-A43D570C357A}"/>
              </a:ext>
            </a:extLst>
          </p:cNvPr>
          <p:cNvSpPr/>
          <p:nvPr/>
        </p:nvSpPr>
        <p:spPr>
          <a:xfrm>
            <a:off x="683568" y="692696"/>
            <a:ext cx="7344816" cy="2954655"/>
          </a:xfrm>
          <a:prstGeom prst="rect">
            <a:avLst/>
          </a:prstGeom>
        </p:spPr>
        <p:txBody>
          <a:bodyPr wrap="square">
            <a:spAutoFit/>
          </a:bodyPr>
          <a:lstStyle/>
          <a:p>
            <a:pPr algn="ctr"/>
            <a:r>
              <a:rPr lang="en-GB" sz="2800" b="1">
                <a:solidFill>
                  <a:schemeClr val="tx2"/>
                </a:solidFill>
              </a:rPr>
              <a:t>Maths:</a:t>
            </a:r>
          </a:p>
          <a:p>
            <a:endParaRPr lang="en-GB" b="1">
              <a:solidFill>
                <a:schemeClr val="tx2"/>
              </a:solidFill>
            </a:endParaRPr>
          </a:p>
          <a:p>
            <a:pPr marL="342900" indent="-342900">
              <a:buFont typeface="Arial" pitchFamily="34" charset="0"/>
              <a:buChar char="•"/>
            </a:pPr>
            <a:r>
              <a:rPr lang="en-GB" sz="2000"/>
              <a:t>Playing regularly will ensure that your child continues to develop their fluency in times tables, </a:t>
            </a:r>
          </a:p>
          <a:p>
            <a:pPr marL="342900" indent="-342900">
              <a:buFont typeface="Arial" pitchFamily="34" charset="0"/>
              <a:buChar char="•"/>
            </a:pPr>
            <a:r>
              <a:rPr lang="en-GB" sz="2000"/>
              <a:t>This will support pupils when working with more complex mathematical concepts including fractions, decimals and percentages. </a:t>
            </a:r>
          </a:p>
          <a:p>
            <a:pPr marL="342900" indent="-342900">
              <a:buFont typeface="Arial" pitchFamily="34" charset="0"/>
              <a:buChar char="•"/>
            </a:pPr>
            <a:endParaRPr lang="en-GB" sz="2000"/>
          </a:p>
          <a:p>
            <a:endParaRPr lang="en-GB" sz="2000"/>
          </a:p>
        </p:txBody>
      </p:sp>
      <p:pic>
        <p:nvPicPr>
          <p:cNvPr id="5" name="Picture 2" descr="L:\L\logo\school logo final2.bmp">
            <a:extLst>
              <a:ext uri="{FF2B5EF4-FFF2-40B4-BE49-F238E27FC236}">
                <a16:creationId xmlns:a16="http://schemas.microsoft.com/office/drawing/2014/main" id="{123B5A96-5B7C-44FF-9806-83E6C5AF979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11784" y="5445224"/>
            <a:ext cx="951459" cy="95502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81BE860-48BA-418A-B436-30D4B6C29540}"/>
              </a:ext>
            </a:extLst>
          </p:cNvPr>
          <p:cNvPicPr/>
          <p:nvPr/>
        </p:nvPicPr>
        <p:blipFill rotWithShape="1">
          <a:blip r:embed="rId3" cstate="print">
            <a:extLst>
              <a:ext uri="{28A0092B-C50C-407E-A947-70E740481C1C}">
                <a14:useLocalDpi xmlns:a14="http://schemas.microsoft.com/office/drawing/2010/main" val="0"/>
              </a:ext>
            </a:extLst>
          </a:blip>
          <a:srcRect l="59135" t="13829" r="3488" b="41660"/>
          <a:stretch/>
        </p:blipFill>
        <p:spPr bwMode="auto">
          <a:xfrm rot="271944">
            <a:off x="3273723" y="3591808"/>
            <a:ext cx="1529960" cy="18290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73844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59F071-3002-4910-82CB-F4CAFAB864D6}"/>
              </a:ext>
            </a:extLst>
          </p:cNvPr>
          <p:cNvSpPr>
            <a:spLocks noGrp="1"/>
          </p:cNvSpPr>
          <p:nvPr>
            <p:ph idx="1"/>
          </p:nvPr>
        </p:nvSpPr>
        <p:spPr>
          <a:xfrm>
            <a:off x="457200" y="260648"/>
            <a:ext cx="7620000" cy="6140152"/>
          </a:xfrm>
        </p:spPr>
        <p:txBody>
          <a:bodyPr>
            <a:normAutofit/>
          </a:bodyPr>
          <a:lstStyle/>
          <a:p>
            <a:pPr marL="114300" indent="0" algn="ctr">
              <a:buNone/>
            </a:pPr>
            <a:r>
              <a:rPr lang="en-GB" sz="3200" b="1">
                <a:solidFill>
                  <a:schemeClr val="tx2"/>
                </a:solidFill>
              </a:rPr>
              <a:t>Spellings</a:t>
            </a:r>
            <a:r>
              <a:rPr lang="en-GB" sz="3200" b="1"/>
              <a:t>:</a:t>
            </a:r>
          </a:p>
          <a:p>
            <a:endParaRPr lang="en-GB" sz="2000" b="1"/>
          </a:p>
          <a:p>
            <a:r>
              <a:rPr lang="en-GB" sz="2000"/>
              <a:t>We use ‘Spelling Shed’ to support our teaching and learning of spellings. </a:t>
            </a:r>
            <a:endParaRPr lang="en-GB" sz="2400"/>
          </a:p>
          <a:p>
            <a:endParaRPr lang="en-GB" sz="2400"/>
          </a:p>
          <a:p>
            <a:r>
              <a:rPr lang="en-GB" sz="2000"/>
              <a:t>Each week your child will have 2 spelling lessons focused around a spelling rule or pattern. </a:t>
            </a:r>
          </a:p>
          <a:p>
            <a:endParaRPr lang="en-GB" sz="2000"/>
          </a:p>
          <a:p>
            <a:r>
              <a:rPr lang="en-GB" sz="2000"/>
              <a:t>They will then bring home activities to complete as part of home learning to support them to learn these rules. </a:t>
            </a:r>
          </a:p>
          <a:p>
            <a:endParaRPr lang="en-GB" sz="2000"/>
          </a:p>
          <a:p>
            <a:r>
              <a:rPr lang="en-GB" sz="2000"/>
              <a:t>Children will also be expected to log onto the spelling shed to compete in the online games. </a:t>
            </a:r>
          </a:p>
          <a:p>
            <a:endParaRPr lang="en-GB" sz="2000"/>
          </a:p>
          <a:p>
            <a:pPr marL="114300" indent="0">
              <a:buNone/>
            </a:pPr>
            <a:endParaRPr lang="en-GB"/>
          </a:p>
        </p:txBody>
      </p:sp>
      <p:pic>
        <p:nvPicPr>
          <p:cNvPr id="5" name="Picture 2" descr="https://play.edshed.com/images/spelling-game-image.png">
            <a:extLst>
              <a:ext uri="{FF2B5EF4-FFF2-40B4-BE49-F238E27FC236}">
                <a16:creationId xmlns:a16="http://schemas.microsoft.com/office/drawing/2014/main" id="{B5073005-B963-4E8B-B8DD-79B28FF5F13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7666" y="5085184"/>
            <a:ext cx="3043436" cy="1601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741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3600" b="1">
                <a:latin typeface="+mn-lt"/>
              </a:rPr>
              <a:t>Home Learning </a:t>
            </a:r>
          </a:p>
        </p:txBody>
      </p:sp>
      <p:sp>
        <p:nvSpPr>
          <p:cNvPr id="3" name="Content Placeholder 2"/>
          <p:cNvSpPr>
            <a:spLocks noGrp="1"/>
          </p:cNvSpPr>
          <p:nvPr>
            <p:ph idx="1"/>
          </p:nvPr>
        </p:nvSpPr>
        <p:spPr>
          <a:xfrm>
            <a:off x="491035" y="2666745"/>
            <a:ext cx="7620000" cy="4800600"/>
          </a:xfrm>
        </p:spPr>
        <p:txBody>
          <a:bodyPr>
            <a:normAutofit fontScale="92500"/>
          </a:bodyPr>
          <a:lstStyle/>
          <a:p>
            <a:pPr indent="-342900"/>
            <a:r>
              <a:rPr lang="en-GB"/>
              <a:t>Home learning will be set via Google Classroom. </a:t>
            </a:r>
          </a:p>
          <a:p>
            <a:pPr marL="0" indent="0">
              <a:buNone/>
            </a:pPr>
            <a:r>
              <a:rPr lang="en-GB"/>
              <a:t>   Each week your child will receive:</a:t>
            </a:r>
          </a:p>
          <a:p>
            <a:pPr marL="0" indent="0">
              <a:buNone/>
            </a:pPr>
            <a:r>
              <a:rPr lang="en-GB"/>
              <a:t>    - A maths task reviewing the learning from the week,</a:t>
            </a:r>
          </a:p>
          <a:p>
            <a:pPr marL="0" indent="0">
              <a:buNone/>
            </a:pPr>
            <a:r>
              <a:rPr lang="en-GB"/>
              <a:t>   - Weekly Times Table Rockstar battles,</a:t>
            </a:r>
          </a:p>
          <a:p>
            <a:pPr marL="0" indent="0">
              <a:buNone/>
            </a:pPr>
            <a:r>
              <a:rPr lang="en-GB"/>
              <a:t>   -  Links to Accelerated Reader,</a:t>
            </a:r>
          </a:p>
          <a:p>
            <a:pPr marL="0" indent="0">
              <a:buNone/>
            </a:pPr>
            <a:r>
              <a:rPr lang="en-GB"/>
              <a:t>    -  Links to Spelling Shed.</a:t>
            </a:r>
          </a:p>
          <a:p>
            <a:pPr marL="0" indent="0">
              <a:buNone/>
            </a:pPr>
            <a:r>
              <a:rPr lang="en-GB"/>
              <a:t> </a:t>
            </a:r>
          </a:p>
          <a:p>
            <a:pPr indent="-342900"/>
            <a:r>
              <a:rPr lang="en-GB"/>
              <a:t>In promoting the school’s Christian Values, there may also be              </a:t>
            </a:r>
          </a:p>
          <a:p>
            <a:pPr marL="0" indent="0">
              <a:buNone/>
            </a:pPr>
            <a:r>
              <a:rPr lang="en-GB"/>
              <a:t>     additional whole school challenges set. </a:t>
            </a:r>
          </a:p>
          <a:p>
            <a:pPr indent="-342900"/>
            <a:r>
              <a:rPr lang="en-GB"/>
              <a:t>In Year 5, your child can attend the weekly Home Learning Club. </a:t>
            </a:r>
          </a:p>
          <a:p>
            <a:pPr marL="0" indent="0">
              <a:buNone/>
            </a:pPr>
            <a:endParaRPr lang="en-GB">
              <a:solidFill>
                <a:srgbClr val="FF0000"/>
              </a:solidFill>
            </a:endParaRPr>
          </a:p>
          <a:p>
            <a:pPr marL="0" indent="0">
              <a:buNone/>
            </a:pPr>
            <a:r>
              <a:rPr lang="en-GB">
                <a:solidFill>
                  <a:srgbClr val="FF0000"/>
                </a:solidFill>
              </a:rPr>
              <a:t>   </a:t>
            </a:r>
          </a:p>
          <a:p>
            <a:pPr marL="0" indent="0">
              <a:buNone/>
            </a:pPr>
            <a:r>
              <a:rPr lang="en-GB">
                <a:solidFill>
                  <a:srgbClr val="FF0000"/>
                </a:solidFill>
              </a:rPr>
              <a:t> </a:t>
            </a:r>
          </a:p>
          <a:p>
            <a:pPr indent="-342900"/>
            <a:endParaRPr lang="en-GB">
              <a:solidFill>
                <a:srgbClr val="FF0000"/>
              </a:solidFill>
            </a:endParaRPr>
          </a:p>
          <a:p>
            <a:pPr indent="-342900"/>
            <a:endParaRPr lang="en-GB">
              <a:solidFill>
                <a:srgbClr val="FF0000"/>
              </a:solidFill>
            </a:endParaRPr>
          </a:p>
          <a:p>
            <a:endParaRPr lang="en-GB"/>
          </a:p>
        </p:txBody>
      </p:sp>
      <p:pic>
        <p:nvPicPr>
          <p:cNvPr id="5" name="Picture 2" descr="L:\L\logo\school logo final2.bmp">
            <a:extLst>
              <a:ext uri="{FF2B5EF4-FFF2-40B4-BE49-F238E27FC236}">
                <a16:creationId xmlns:a16="http://schemas.microsoft.com/office/drawing/2014/main" id="{1391A4BF-B5E2-4EEF-B800-B443F4BD898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6416" y="5445224"/>
            <a:ext cx="876370" cy="8796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2CB9102-39E8-4C48-8175-116F523F949B}"/>
              </a:ext>
            </a:extLst>
          </p:cNvPr>
          <p:cNvSpPr txBox="1"/>
          <p:nvPr/>
        </p:nvSpPr>
        <p:spPr>
          <a:xfrm>
            <a:off x="694211" y="1416421"/>
            <a:ext cx="7416824" cy="646331"/>
          </a:xfrm>
          <a:prstGeom prst="rect">
            <a:avLst/>
          </a:prstGeom>
          <a:noFill/>
        </p:spPr>
        <p:txBody>
          <a:bodyPr wrap="square" rtlCol="0">
            <a:spAutoFit/>
          </a:bodyPr>
          <a:lstStyle/>
          <a:p>
            <a:r>
              <a:rPr lang="en-GB" b="1" i="1"/>
              <a:t>Research shows that pupils completing their home learning improves progress by 3 months. </a:t>
            </a:r>
          </a:p>
        </p:txBody>
      </p:sp>
      <p:pic>
        <p:nvPicPr>
          <p:cNvPr id="6" name="Picture 5">
            <a:extLst>
              <a:ext uri="{FF2B5EF4-FFF2-40B4-BE49-F238E27FC236}">
                <a16:creationId xmlns:a16="http://schemas.microsoft.com/office/drawing/2014/main" id="{A16AE5A0-A6B1-45FC-BC37-87EDBD5C9C24}"/>
              </a:ext>
            </a:extLst>
          </p:cNvPr>
          <p:cNvPicPr>
            <a:picLocks noChangeAspect="1"/>
          </p:cNvPicPr>
          <p:nvPr/>
        </p:nvPicPr>
        <p:blipFill>
          <a:blip r:embed="rId3"/>
          <a:stretch>
            <a:fillRect/>
          </a:stretch>
        </p:blipFill>
        <p:spPr>
          <a:xfrm>
            <a:off x="6588224" y="4103037"/>
            <a:ext cx="1382663" cy="964008"/>
          </a:xfrm>
          <a:prstGeom prst="rect">
            <a:avLst/>
          </a:prstGeom>
        </p:spPr>
      </p:pic>
    </p:spTree>
    <p:extLst>
      <p:ext uri="{BB962C8B-B14F-4D97-AF65-F5344CB8AC3E}">
        <p14:creationId xmlns:p14="http://schemas.microsoft.com/office/powerpoint/2010/main" val="4265825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1088" y="271783"/>
            <a:ext cx="7272808" cy="646331"/>
          </a:xfrm>
          <a:prstGeom prst="rect">
            <a:avLst/>
          </a:prstGeom>
          <a:noFill/>
        </p:spPr>
        <p:txBody>
          <a:bodyPr wrap="square" rtlCol="0">
            <a:spAutoFit/>
          </a:bodyPr>
          <a:lstStyle/>
          <a:p>
            <a:pPr algn="ctr"/>
            <a:r>
              <a:rPr lang="en-GB" sz="3600" b="1">
                <a:solidFill>
                  <a:schemeClr val="tx2"/>
                </a:solidFill>
              </a:rPr>
              <a:t>P.E kit</a:t>
            </a:r>
          </a:p>
        </p:txBody>
      </p:sp>
      <p:sp>
        <p:nvSpPr>
          <p:cNvPr id="5" name="TextBox 4"/>
          <p:cNvSpPr txBox="1"/>
          <p:nvPr/>
        </p:nvSpPr>
        <p:spPr>
          <a:xfrm>
            <a:off x="711633" y="1268760"/>
            <a:ext cx="7272808" cy="2462213"/>
          </a:xfrm>
          <a:prstGeom prst="rect">
            <a:avLst/>
          </a:prstGeom>
          <a:noFill/>
        </p:spPr>
        <p:txBody>
          <a:bodyPr wrap="square" rtlCol="0">
            <a:spAutoFit/>
          </a:bodyPr>
          <a:lstStyle/>
          <a:p>
            <a:pPr marL="342900" indent="-342900">
              <a:buFont typeface="Arial" pitchFamily="34" charset="0"/>
              <a:buChar char="•"/>
            </a:pPr>
            <a:endParaRPr lang="en-GB" sz="2200"/>
          </a:p>
          <a:p>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endParaRPr lang="en-GB" sz="2200"/>
          </a:p>
          <a:p>
            <a:endParaRPr lang="en-GB" sz="2200"/>
          </a:p>
        </p:txBody>
      </p:sp>
      <p:sp>
        <p:nvSpPr>
          <p:cNvPr id="3" name="TextBox 2"/>
          <p:cNvSpPr txBox="1"/>
          <p:nvPr/>
        </p:nvSpPr>
        <p:spPr>
          <a:xfrm>
            <a:off x="467544" y="836712"/>
            <a:ext cx="7776864" cy="5847755"/>
          </a:xfrm>
          <a:prstGeom prst="rect">
            <a:avLst/>
          </a:prstGeom>
          <a:noFill/>
        </p:spPr>
        <p:txBody>
          <a:bodyPr wrap="square" rtlCol="0">
            <a:spAutoFit/>
          </a:bodyPr>
          <a:lstStyle/>
          <a:p>
            <a:r>
              <a:rPr lang="en-GB" sz="2200" b="1"/>
              <a:t>P.E: </a:t>
            </a:r>
            <a:r>
              <a:rPr lang="en-GB" sz="2200"/>
              <a:t>Tuesday and Thursday</a:t>
            </a:r>
          </a:p>
          <a:p>
            <a:endParaRPr lang="en-GB" sz="2200"/>
          </a:p>
          <a:p>
            <a:r>
              <a:rPr lang="en-GB" sz="2200" b="1"/>
              <a:t>Swimming</a:t>
            </a:r>
            <a:r>
              <a:rPr lang="en-GB" sz="2200"/>
              <a:t>: We will go swimming in the Spring Term. </a:t>
            </a:r>
          </a:p>
          <a:p>
            <a:endParaRPr lang="en-GB" sz="2200"/>
          </a:p>
          <a:p>
            <a:r>
              <a:rPr lang="en-GB" sz="2200"/>
              <a:t>Details will follow.</a:t>
            </a:r>
          </a:p>
          <a:p>
            <a:endParaRPr lang="en-GB" sz="2200"/>
          </a:p>
          <a:p>
            <a:endParaRPr lang="en-GB" sz="2200"/>
          </a:p>
          <a:p>
            <a:r>
              <a:rPr lang="en-GB" sz="2200"/>
              <a:t>P.E Kit: Navy shorts (long tracksuit trousers in the winter)</a:t>
            </a:r>
          </a:p>
          <a:p>
            <a:r>
              <a:rPr lang="en-GB" sz="2200"/>
              <a:t>             T-shirt, which is their team colour</a:t>
            </a:r>
          </a:p>
          <a:p>
            <a:r>
              <a:rPr lang="en-GB" sz="2200"/>
              <a:t>             Trainers for outdoor PE</a:t>
            </a:r>
          </a:p>
          <a:p>
            <a:r>
              <a:rPr lang="en-GB" sz="2200"/>
              <a:t>             Warm clothing in winter months such as a navy tracksuit.</a:t>
            </a:r>
          </a:p>
          <a:p>
            <a:endParaRPr lang="en-GB" sz="2200"/>
          </a:p>
          <a:p>
            <a:r>
              <a:rPr lang="en-GB" sz="2200"/>
              <a:t>If your child has an ear piercing it </a:t>
            </a:r>
            <a:r>
              <a:rPr lang="en-GB" sz="2200" b="1" i="1"/>
              <a:t>must</a:t>
            </a:r>
            <a:r>
              <a:rPr lang="en-GB" sz="2200"/>
              <a:t> be removed for the days that they have PE. </a:t>
            </a:r>
          </a:p>
          <a:p>
            <a:endParaRPr lang="en-GB" sz="2200"/>
          </a:p>
          <a:p>
            <a:endParaRPr lang="en-GB" sz="2200" b="1">
              <a:solidFill>
                <a:schemeClr val="tx2"/>
              </a:solidFill>
            </a:endParaRPr>
          </a:p>
          <a:p>
            <a:endParaRPr lang="en-GB" sz="2200"/>
          </a:p>
        </p:txBody>
      </p:sp>
      <p:pic>
        <p:nvPicPr>
          <p:cNvPr id="6" name="Picture 2" descr="L:\L\logo\school logo final2.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13528" y="5445224"/>
            <a:ext cx="730472" cy="733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1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500"/>
                                        <p:tgtEl>
                                          <p:spTgt spid="3">
                                            <p:txEl>
                                              <p:pRg st="10" end="1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fade">
                                      <p:cBhvr>
                                        <p:cTn id="40"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633" y="332655"/>
            <a:ext cx="7272808" cy="646331"/>
          </a:xfrm>
          <a:prstGeom prst="rect">
            <a:avLst/>
          </a:prstGeom>
          <a:noFill/>
        </p:spPr>
        <p:txBody>
          <a:bodyPr wrap="square" rtlCol="0">
            <a:spAutoFit/>
          </a:bodyPr>
          <a:lstStyle/>
          <a:p>
            <a:pPr algn="ctr"/>
            <a:r>
              <a:rPr lang="en-GB" sz="3600" b="1">
                <a:solidFill>
                  <a:schemeClr val="tx2"/>
                </a:solidFill>
              </a:rPr>
              <a:t>Healthy Minds</a:t>
            </a:r>
          </a:p>
        </p:txBody>
      </p:sp>
      <p:sp>
        <p:nvSpPr>
          <p:cNvPr id="5" name="TextBox 4"/>
          <p:cNvSpPr txBox="1"/>
          <p:nvPr/>
        </p:nvSpPr>
        <p:spPr>
          <a:xfrm>
            <a:off x="711633" y="947439"/>
            <a:ext cx="7272808" cy="2462213"/>
          </a:xfrm>
          <a:prstGeom prst="rect">
            <a:avLst/>
          </a:prstGeom>
          <a:noFill/>
        </p:spPr>
        <p:txBody>
          <a:bodyPr wrap="square" rtlCol="0">
            <a:spAutoFit/>
          </a:bodyPr>
          <a:lstStyle/>
          <a:p>
            <a:pPr marL="342900" indent="-342900">
              <a:buFont typeface="Arial" pitchFamily="34" charset="0"/>
              <a:buChar char="•"/>
            </a:pPr>
            <a:endParaRPr lang="en-GB" sz="2200"/>
          </a:p>
          <a:p>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endParaRPr lang="en-GB" sz="2200"/>
          </a:p>
          <a:p>
            <a:endParaRPr lang="en-GB" sz="2200"/>
          </a:p>
        </p:txBody>
      </p:sp>
      <p:sp>
        <p:nvSpPr>
          <p:cNvPr id="3" name="TextBox 2"/>
          <p:cNvSpPr txBox="1"/>
          <p:nvPr/>
        </p:nvSpPr>
        <p:spPr>
          <a:xfrm>
            <a:off x="459605" y="985364"/>
            <a:ext cx="7776864" cy="3816429"/>
          </a:xfrm>
          <a:prstGeom prst="rect">
            <a:avLst/>
          </a:prstGeom>
          <a:noFill/>
        </p:spPr>
        <p:txBody>
          <a:bodyPr wrap="square" rtlCol="0">
            <a:spAutoFit/>
          </a:bodyPr>
          <a:lstStyle/>
          <a:p>
            <a:endParaRPr lang="en-GB" sz="2200"/>
          </a:p>
          <a:p>
            <a:pPr marL="342900" indent="-342900">
              <a:buFont typeface="Arial" pitchFamily="34" charset="0"/>
              <a:buChar char="•"/>
            </a:pPr>
            <a:r>
              <a:rPr lang="en-GB" sz="2200"/>
              <a:t>Please ensure that your child has a clear water bottle in school.</a:t>
            </a:r>
          </a:p>
          <a:p>
            <a:r>
              <a:rPr lang="en-GB" sz="2200"/>
              <a:t>      Bottles should be taken home and cleaned regularly. </a:t>
            </a:r>
          </a:p>
          <a:p>
            <a:pPr marL="342900" indent="-342900">
              <a:buFont typeface="Arial" pitchFamily="34" charset="0"/>
              <a:buChar char="•"/>
            </a:pPr>
            <a:endParaRPr lang="en-GB" sz="2200"/>
          </a:p>
          <a:p>
            <a:pPr marL="342900" indent="-342900">
              <a:buFont typeface="Arial" pitchFamily="34" charset="0"/>
              <a:buChar char="•"/>
            </a:pPr>
            <a:r>
              <a:rPr lang="en-GB" sz="2200"/>
              <a:t>Pupils may bring in their own fruit snack each day. It is no longer provided everyday. </a:t>
            </a:r>
          </a:p>
          <a:p>
            <a:pPr marL="342900" indent="-342900">
              <a:buFont typeface="Arial" pitchFamily="34" charset="0"/>
              <a:buChar char="•"/>
            </a:pPr>
            <a:endParaRPr lang="en-GB" sz="2200"/>
          </a:p>
          <a:p>
            <a:pPr marL="342900" indent="-342900">
              <a:buFont typeface="Arial" pitchFamily="34" charset="0"/>
              <a:buChar char="•"/>
            </a:pPr>
            <a:r>
              <a:rPr lang="en-GB" sz="2200"/>
              <a:t>On the days that your child does not do PE, they will walk, skip or run around the Daily Mile for 15 minutes.</a:t>
            </a:r>
          </a:p>
          <a:p>
            <a:pPr marL="342900" indent="-342900"/>
            <a:endParaRPr lang="en-GB" sz="2200">
              <a:solidFill>
                <a:srgbClr val="FF0000"/>
              </a:solidFill>
            </a:endParaRPr>
          </a:p>
          <a:p>
            <a:endParaRPr lang="en-GB" sz="2200"/>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5445224"/>
            <a:ext cx="876370" cy="87965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03AA699-B00E-4245-92C5-439A47496AC1}"/>
              </a:ext>
            </a:extLst>
          </p:cNvPr>
          <p:cNvPicPr>
            <a:picLocks noChangeAspect="1"/>
          </p:cNvPicPr>
          <p:nvPr/>
        </p:nvPicPr>
        <p:blipFill>
          <a:blip r:embed="rId4"/>
          <a:stretch>
            <a:fillRect/>
          </a:stretch>
        </p:blipFill>
        <p:spPr>
          <a:xfrm rot="21347585">
            <a:off x="1270514" y="4437800"/>
            <a:ext cx="1170882" cy="2302878"/>
          </a:xfrm>
          <a:prstGeom prst="rect">
            <a:avLst/>
          </a:prstGeom>
        </p:spPr>
      </p:pic>
      <p:pic>
        <p:nvPicPr>
          <p:cNvPr id="7" name="Picture 6">
            <a:extLst>
              <a:ext uri="{FF2B5EF4-FFF2-40B4-BE49-F238E27FC236}">
                <a16:creationId xmlns:a16="http://schemas.microsoft.com/office/drawing/2014/main" id="{95A100E2-EC7E-46DC-A3BE-5037F4B0D5B1}"/>
              </a:ext>
            </a:extLst>
          </p:cNvPr>
          <p:cNvPicPr>
            <a:picLocks noChangeAspect="1"/>
          </p:cNvPicPr>
          <p:nvPr/>
        </p:nvPicPr>
        <p:blipFill>
          <a:blip r:embed="rId5"/>
          <a:stretch>
            <a:fillRect/>
          </a:stretch>
        </p:blipFill>
        <p:spPr>
          <a:xfrm rot="529353">
            <a:off x="4980242" y="4658734"/>
            <a:ext cx="2160399" cy="1734198"/>
          </a:xfrm>
          <a:prstGeom prst="rect">
            <a:avLst/>
          </a:prstGeom>
        </p:spPr>
      </p:pic>
    </p:spTree>
    <p:extLst>
      <p:ext uri="{BB962C8B-B14F-4D97-AF65-F5344CB8AC3E}">
        <p14:creationId xmlns:p14="http://schemas.microsoft.com/office/powerpoint/2010/main" val="78707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633" y="332655"/>
            <a:ext cx="7272808" cy="646331"/>
          </a:xfrm>
          <a:prstGeom prst="rect">
            <a:avLst/>
          </a:prstGeom>
          <a:noFill/>
        </p:spPr>
        <p:txBody>
          <a:bodyPr wrap="square" rtlCol="0">
            <a:spAutoFit/>
          </a:bodyPr>
          <a:lstStyle/>
          <a:p>
            <a:pPr algn="ctr"/>
            <a:r>
              <a:rPr lang="en-GB" sz="3600" b="1">
                <a:solidFill>
                  <a:schemeClr val="tx2"/>
                </a:solidFill>
              </a:rPr>
              <a:t>Attendance </a:t>
            </a:r>
          </a:p>
        </p:txBody>
      </p:sp>
      <p:sp>
        <p:nvSpPr>
          <p:cNvPr id="5" name="TextBox 4"/>
          <p:cNvSpPr txBox="1"/>
          <p:nvPr/>
        </p:nvSpPr>
        <p:spPr>
          <a:xfrm>
            <a:off x="711633" y="1268760"/>
            <a:ext cx="7272808" cy="2462213"/>
          </a:xfrm>
          <a:prstGeom prst="rect">
            <a:avLst/>
          </a:prstGeom>
          <a:noFill/>
        </p:spPr>
        <p:txBody>
          <a:bodyPr wrap="square" rtlCol="0">
            <a:spAutoFit/>
          </a:bodyPr>
          <a:lstStyle/>
          <a:p>
            <a:pPr marL="342900" indent="-342900">
              <a:buFont typeface="Arial" pitchFamily="34" charset="0"/>
              <a:buChar char="•"/>
            </a:pPr>
            <a:endParaRPr lang="en-GB" sz="2200"/>
          </a:p>
          <a:p>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endParaRPr lang="en-GB" sz="2200"/>
          </a:p>
          <a:p>
            <a:endParaRPr lang="en-GB" sz="2200"/>
          </a:p>
        </p:txBody>
      </p:sp>
      <p:sp>
        <p:nvSpPr>
          <p:cNvPr id="3" name="TextBox 2"/>
          <p:cNvSpPr txBox="1"/>
          <p:nvPr/>
        </p:nvSpPr>
        <p:spPr>
          <a:xfrm>
            <a:off x="325720" y="978986"/>
            <a:ext cx="7776864" cy="2246769"/>
          </a:xfrm>
          <a:prstGeom prst="rect">
            <a:avLst/>
          </a:prstGeom>
          <a:noFill/>
        </p:spPr>
        <p:txBody>
          <a:bodyPr wrap="square" rtlCol="0">
            <a:spAutoFit/>
          </a:bodyPr>
          <a:lstStyle/>
          <a:p>
            <a:pPr marL="342900" indent="-342900" fontAlgn="base">
              <a:buFont typeface="Arial" pitchFamily="34" charset="0"/>
              <a:buChar char="•"/>
            </a:pPr>
            <a:r>
              <a:rPr lang="en-GB" sz="2000"/>
              <a:t>The gates open at 8:35am and close at 8:45am. The register is taken at 8:50am. </a:t>
            </a:r>
          </a:p>
          <a:p>
            <a:pPr fontAlgn="base"/>
            <a:endParaRPr lang="en-GB" sz="2000"/>
          </a:p>
          <a:p>
            <a:pPr marL="342900" indent="-342900" fontAlgn="base">
              <a:buFont typeface="Arial" pitchFamily="34" charset="0"/>
              <a:buChar char="•"/>
            </a:pPr>
            <a:r>
              <a:rPr lang="en-GB" sz="2000"/>
              <a:t>If your child arrives after 9.15am, this will be recorded as an unauthorised absence.</a:t>
            </a:r>
          </a:p>
          <a:p>
            <a:pPr marL="342900" indent="-342900" fontAlgn="base">
              <a:buFont typeface="Arial" pitchFamily="34" charset="0"/>
              <a:buChar char="•"/>
            </a:pPr>
            <a:endParaRPr lang="en-GB" sz="2000"/>
          </a:p>
          <a:p>
            <a:pPr marL="342900" indent="-342900" fontAlgn="base">
              <a:buFont typeface="Arial" pitchFamily="34" charset="0"/>
              <a:buChar char="•"/>
            </a:pPr>
            <a:r>
              <a:rPr lang="en-GB" sz="2000"/>
              <a:t>Attendance of 96%+  is judged to be good. </a:t>
            </a:r>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82062" y="5460699"/>
            <a:ext cx="1092394" cy="10964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rotWithShape="1">
          <a:blip r:embed="rId4">
            <a:extLst>
              <a:ext uri="{28A0092B-C50C-407E-A947-70E740481C1C}">
                <a14:useLocalDpi xmlns:a14="http://schemas.microsoft.com/office/drawing/2010/main" val="0"/>
              </a:ext>
            </a:extLst>
          </a:blip>
          <a:srcRect l="32062" t="60723" r="32562" b="3667"/>
          <a:stretch/>
        </p:blipFill>
        <p:spPr bwMode="auto">
          <a:xfrm>
            <a:off x="1893628" y="3730973"/>
            <a:ext cx="4908818" cy="273838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310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2513-8E74-4A06-977D-F16C2DE27B1A}"/>
              </a:ext>
            </a:extLst>
          </p:cNvPr>
          <p:cNvSpPr>
            <a:spLocks noGrp="1"/>
          </p:cNvSpPr>
          <p:nvPr>
            <p:ph type="title"/>
          </p:nvPr>
        </p:nvSpPr>
        <p:spPr/>
        <p:txBody>
          <a:bodyPr/>
          <a:lstStyle/>
          <a:p>
            <a:pPr algn="ctr"/>
            <a:r>
              <a:rPr lang="en-GB" sz="3600" b="1">
                <a:solidFill>
                  <a:srgbClr val="002060"/>
                </a:solidFill>
                <a:latin typeface="+mn-lt"/>
              </a:rPr>
              <a:t>Attendance</a:t>
            </a:r>
            <a:r>
              <a:rPr lang="en-GB" b="1">
                <a:solidFill>
                  <a:srgbClr val="002060"/>
                </a:solidFill>
              </a:rPr>
              <a:t> </a:t>
            </a:r>
          </a:p>
        </p:txBody>
      </p:sp>
      <p:sp>
        <p:nvSpPr>
          <p:cNvPr id="3" name="Content Placeholder 2">
            <a:extLst>
              <a:ext uri="{FF2B5EF4-FFF2-40B4-BE49-F238E27FC236}">
                <a16:creationId xmlns:a16="http://schemas.microsoft.com/office/drawing/2014/main" id="{9BD18302-6E6F-402A-8134-01915DA9951A}"/>
              </a:ext>
            </a:extLst>
          </p:cNvPr>
          <p:cNvSpPr>
            <a:spLocks noGrp="1"/>
          </p:cNvSpPr>
          <p:nvPr>
            <p:ph idx="1"/>
          </p:nvPr>
        </p:nvSpPr>
        <p:spPr/>
        <p:txBody>
          <a:bodyPr/>
          <a:lstStyle/>
          <a:p>
            <a:r>
              <a:rPr lang="en-GB" b="1">
                <a:solidFill>
                  <a:srgbClr val="002060"/>
                </a:solidFill>
              </a:rPr>
              <a:t>Termly Prizes:</a:t>
            </a:r>
          </a:p>
          <a:p>
            <a:endParaRPr lang="en-GB" b="1">
              <a:solidFill>
                <a:srgbClr val="002060"/>
              </a:solidFill>
            </a:endParaRPr>
          </a:p>
          <a:p>
            <a:pPr marL="114300" indent="0">
              <a:buNone/>
            </a:pPr>
            <a:r>
              <a:rPr lang="en-GB"/>
              <a:t>At the end of teach term, all children with 97%+ attendance goes into a raffle to win a prize.</a:t>
            </a:r>
          </a:p>
          <a:p>
            <a:pPr marL="114300" indent="0">
              <a:buNone/>
            </a:pPr>
            <a:endParaRPr lang="en-GB"/>
          </a:p>
          <a:p>
            <a:pPr marL="114300" indent="0">
              <a:buNone/>
            </a:pPr>
            <a:r>
              <a:rPr lang="en-GB"/>
              <a:t>Pupils who have 100% receive a certificate during Collective Worship. </a:t>
            </a:r>
          </a:p>
        </p:txBody>
      </p:sp>
      <p:pic>
        <p:nvPicPr>
          <p:cNvPr id="4" name="Picture 2" descr="L:\L\logo\school logo final2.bmp">
            <a:extLst>
              <a:ext uri="{FF2B5EF4-FFF2-40B4-BE49-F238E27FC236}">
                <a16:creationId xmlns:a16="http://schemas.microsoft.com/office/drawing/2014/main" id="{61B78304-87A5-4C80-BB3C-E61D4EDC7A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589" y="5445224"/>
            <a:ext cx="858040" cy="861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2470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633" y="332655"/>
            <a:ext cx="7272808" cy="646331"/>
          </a:xfrm>
          <a:prstGeom prst="rect">
            <a:avLst/>
          </a:prstGeom>
          <a:noFill/>
        </p:spPr>
        <p:txBody>
          <a:bodyPr wrap="square" rtlCol="0">
            <a:spAutoFit/>
          </a:bodyPr>
          <a:lstStyle/>
          <a:p>
            <a:pPr algn="ctr"/>
            <a:r>
              <a:rPr lang="en-GB" sz="3600" b="1">
                <a:solidFill>
                  <a:schemeClr val="tx2"/>
                </a:solidFill>
              </a:rPr>
              <a:t>Communication </a:t>
            </a:r>
          </a:p>
        </p:txBody>
      </p:sp>
      <p:sp>
        <p:nvSpPr>
          <p:cNvPr id="5" name="TextBox 4"/>
          <p:cNvSpPr txBox="1"/>
          <p:nvPr/>
        </p:nvSpPr>
        <p:spPr>
          <a:xfrm>
            <a:off x="711633" y="1268760"/>
            <a:ext cx="7272808" cy="2462213"/>
          </a:xfrm>
          <a:prstGeom prst="rect">
            <a:avLst/>
          </a:prstGeom>
          <a:noFill/>
        </p:spPr>
        <p:txBody>
          <a:bodyPr wrap="square" rtlCol="0">
            <a:spAutoFit/>
          </a:bodyPr>
          <a:lstStyle/>
          <a:p>
            <a:pPr marL="342900" indent="-342900">
              <a:buFont typeface="Arial" pitchFamily="34" charset="0"/>
              <a:buChar char="•"/>
            </a:pPr>
            <a:endParaRPr lang="en-GB" sz="2200"/>
          </a:p>
          <a:p>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endParaRPr lang="en-GB" sz="2200"/>
          </a:p>
          <a:p>
            <a:endParaRPr lang="en-GB" sz="2200"/>
          </a:p>
        </p:txBody>
      </p:sp>
      <p:sp>
        <p:nvSpPr>
          <p:cNvPr id="3" name="TextBox 2"/>
          <p:cNvSpPr txBox="1"/>
          <p:nvPr/>
        </p:nvSpPr>
        <p:spPr>
          <a:xfrm>
            <a:off x="459605" y="1628800"/>
            <a:ext cx="7776864" cy="5170646"/>
          </a:xfrm>
          <a:prstGeom prst="rect">
            <a:avLst/>
          </a:prstGeom>
          <a:noFill/>
        </p:spPr>
        <p:txBody>
          <a:bodyPr wrap="square" rtlCol="0">
            <a:spAutoFit/>
          </a:bodyPr>
          <a:lstStyle/>
          <a:p>
            <a:pPr marL="342900" indent="-342900">
              <a:buFont typeface="Arial" pitchFamily="34" charset="0"/>
              <a:buChar char="•"/>
            </a:pPr>
            <a:r>
              <a:rPr lang="en-GB" sz="2200"/>
              <a:t>Class Dojos for rewards and sanctions.</a:t>
            </a:r>
          </a:p>
          <a:p>
            <a:pPr marL="342900" indent="-342900">
              <a:buFont typeface="Arial" pitchFamily="34" charset="0"/>
              <a:buChar char="•"/>
            </a:pPr>
            <a:r>
              <a:rPr lang="en-GB" sz="2200"/>
              <a:t>The School’s website.</a:t>
            </a:r>
          </a:p>
          <a:p>
            <a:pPr marL="342900" indent="-342900">
              <a:buFont typeface="Arial" pitchFamily="34" charset="0"/>
              <a:buChar char="•"/>
            </a:pPr>
            <a:r>
              <a:rPr lang="en-GB" sz="2200"/>
              <a:t>School’s Facebook page.</a:t>
            </a:r>
          </a:p>
          <a:p>
            <a:pPr marL="342900" indent="-342900">
              <a:buFont typeface="Arial" pitchFamily="34" charset="0"/>
              <a:buChar char="•"/>
            </a:pPr>
            <a:r>
              <a:rPr lang="en-GB" sz="2200"/>
              <a:t>MCAS</a:t>
            </a:r>
          </a:p>
          <a:p>
            <a:pPr marL="342900" indent="-342900">
              <a:buFont typeface="Arial" pitchFamily="34" charset="0"/>
              <a:buChar char="•"/>
            </a:pPr>
            <a:r>
              <a:rPr lang="en-GB" sz="2200"/>
              <a:t>Class Pages.</a:t>
            </a:r>
          </a:p>
          <a:p>
            <a:r>
              <a:rPr lang="en-GB" sz="2200">
                <a:hlinkClick r:id="rId3"/>
              </a:rPr>
              <a:t>(http://www.southbersted.w-sussex.sch.uk/class-pages/</a:t>
            </a:r>
            <a:r>
              <a:rPr lang="en-GB" sz="2200"/>
              <a:t>)</a:t>
            </a:r>
          </a:p>
          <a:p>
            <a:pPr marL="342900" indent="-342900">
              <a:buFont typeface="Arial" pitchFamily="34" charset="0"/>
              <a:buChar char="•"/>
            </a:pPr>
            <a:r>
              <a:rPr lang="en-GB" sz="2200"/>
              <a:t>Weekly newsletters.</a:t>
            </a:r>
          </a:p>
          <a:p>
            <a:pPr marL="342900" indent="-342900">
              <a:buFont typeface="Arial" pitchFamily="34" charset="0"/>
              <a:buChar char="•"/>
            </a:pPr>
            <a:r>
              <a:rPr lang="en-GB" sz="2200"/>
              <a:t>Parent teacher consultations. </a:t>
            </a:r>
          </a:p>
          <a:p>
            <a:pPr marL="342900" indent="-342900">
              <a:buFont typeface="Arial" pitchFamily="34" charset="0"/>
              <a:buChar char="•"/>
            </a:pPr>
            <a:r>
              <a:rPr lang="en-GB" sz="2200"/>
              <a:t>Interim reports.</a:t>
            </a:r>
          </a:p>
          <a:p>
            <a:pPr marL="342900" indent="-342900">
              <a:buFont typeface="Arial" pitchFamily="34" charset="0"/>
              <a:buChar char="•"/>
            </a:pPr>
            <a:r>
              <a:rPr lang="en-GB" sz="2200"/>
              <a:t>End of year reports. </a:t>
            </a:r>
          </a:p>
          <a:p>
            <a:endParaRPr lang="en-GB" sz="2200" b="1"/>
          </a:p>
          <a:p>
            <a:endParaRPr lang="en-GB" sz="2200" b="1"/>
          </a:p>
          <a:p>
            <a:endParaRPr lang="en-GB" sz="2200"/>
          </a:p>
          <a:p>
            <a:endParaRPr lang="en-GB" sz="2200"/>
          </a:p>
          <a:p>
            <a:endParaRPr lang="en-GB" sz="2200"/>
          </a:p>
        </p:txBody>
      </p:sp>
      <p:pic>
        <p:nvPicPr>
          <p:cNvPr id="6" name="Picture 2" descr="L:\L\logo\school logo final2.b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51606" y="5373216"/>
            <a:ext cx="1092394" cy="1096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1689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fade">
                                      <p:cBhvr>
                                        <p:cTn id="48" dur="500"/>
                                        <p:tgtEl>
                                          <p:spTgt spid="3">
                                            <p:txEl>
                                              <p:pRg st="8" end="8"/>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Effect transition="in" filter="fade">
                                      <p:cBhvr>
                                        <p:cTn id="5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633" y="332655"/>
            <a:ext cx="7272808" cy="646331"/>
          </a:xfrm>
          <a:prstGeom prst="rect">
            <a:avLst/>
          </a:prstGeom>
          <a:noFill/>
        </p:spPr>
        <p:txBody>
          <a:bodyPr wrap="square" rtlCol="0">
            <a:spAutoFit/>
          </a:bodyPr>
          <a:lstStyle/>
          <a:p>
            <a:pPr algn="ctr"/>
            <a:r>
              <a:rPr lang="en-GB" sz="3600" b="1">
                <a:solidFill>
                  <a:schemeClr val="tx2"/>
                </a:solidFill>
              </a:rPr>
              <a:t>Rewards and Sanctions  </a:t>
            </a:r>
          </a:p>
        </p:txBody>
      </p:sp>
      <p:sp>
        <p:nvSpPr>
          <p:cNvPr id="5" name="TextBox 4"/>
          <p:cNvSpPr txBox="1"/>
          <p:nvPr/>
        </p:nvSpPr>
        <p:spPr>
          <a:xfrm>
            <a:off x="711633" y="1268760"/>
            <a:ext cx="7272808" cy="2462213"/>
          </a:xfrm>
          <a:prstGeom prst="rect">
            <a:avLst/>
          </a:prstGeom>
          <a:noFill/>
        </p:spPr>
        <p:txBody>
          <a:bodyPr wrap="square" rtlCol="0">
            <a:spAutoFit/>
          </a:bodyPr>
          <a:lstStyle/>
          <a:p>
            <a:pPr marL="342900" indent="-342900">
              <a:buFont typeface="Arial" pitchFamily="34" charset="0"/>
              <a:buChar char="•"/>
            </a:pPr>
            <a:endParaRPr lang="en-GB" sz="2200"/>
          </a:p>
          <a:p>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endParaRPr lang="en-GB" sz="2200"/>
          </a:p>
          <a:p>
            <a:endParaRPr lang="en-GB" sz="2200"/>
          </a:p>
        </p:txBody>
      </p:sp>
      <p:sp>
        <p:nvSpPr>
          <p:cNvPr id="3" name="TextBox 2"/>
          <p:cNvSpPr txBox="1"/>
          <p:nvPr/>
        </p:nvSpPr>
        <p:spPr>
          <a:xfrm>
            <a:off x="449644" y="1391870"/>
            <a:ext cx="7776864" cy="3139321"/>
          </a:xfrm>
          <a:prstGeom prst="rect">
            <a:avLst/>
          </a:prstGeom>
          <a:noFill/>
        </p:spPr>
        <p:txBody>
          <a:bodyPr wrap="square" rtlCol="0">
            <a:spAutoFit/>
          </a:bodyPr>
          <a:lstStyle/>
          <a:p>
            <a:r>
              <a:rPr lang="en-GB" sz="2200" b="1">
                <a:solidFill>
                  <a:schemeClr val="tx2"/>
                </a:solidFill>
              </a:rPr>
              <a:t>Rewards:</a:t>
            </a:r>
          </a:p>
          <a:p>
            <a:endParaRPr lang="en-GB" sz="2200"/>
          </a:p>
          <a:p>
            <a:pPr marL="342900" indent="-342900">
              <a:buFont typeface="Arial" pitchFamily="34" charset="0"/>
              <a:buChar char="•"/>
            </a:pPr>
            <a:r>
              <a:rPr lang="en-GB" sz="2200"/>
              <a:t>Class Dojos – linked to our whole school House System.</a:t>
            </a:r>
          </a:p>
          <a:p>
            <a:pPr marL="342900" indent="-342900">
              <a:buFontTx/>
              <a:buChar char="-"/>
            </a:pPr>
            <a:r>
              <a:rPr lang="en-GB" sz="2200" i="1"/>
              <a:t>Aiming for Excellence, </a:t>
            </a:r>
          </a:p>
          <a:p>
            <a:pPr marL="342900" indent="-342900">
              <a:buFontTx/>
              <a:buChar char="-"/>
            </a:pPr>
            <a:r>
              <a:rPr lang="en-GB" sz="2200" i="1"/>
              <a:t>Acts of Kindness,</a:t>
            </a:r>
          </a:p>
          <a:p>
            <a:pPr marL="342900" indent="-342900">
              <a:buFontTx/>
              <a:buChar char="-"/>
            </a:pPr>
            <a:r>
              <a:rPr lang="en-GB" sz="2200" i="1"/>
              <a:t>Perseverance </a:t>
            </a:r>
          </a:p>
          <a:p>
            <a:pPr marL="342900" indent="-342900">
              <a:buFont typeface="Arial" pitchFamily="34" charset="0"/>
              <a:buChar char="•"/>
            </a:pPr>
            <a:r>
              <a:rPr lang="en-GB" sz="2200"/>
              <a:t>Weekly Gold Book.</a:t>
            </a:r>
          </a:p>
          <a:p>
            <a:endParaRPr lang="en-GB" sz="2200"/>
          </a:p>
          <a:p>
            <a:r>
              <a:rPr lang="en-GB" sz="2200"/>
              <a:t> </a:t>
            </a:r>
          </a:p>
        </p:txBody>
      </p:sp>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865" t="25577" r="47858" b="29032"/>
          <a:stretch/>
        </p:blipFill>
        <p:spPr bwMode="auto">
          <a:xfrm rot="288204">
            <a:off x="6904140" y="2928509"/>
            <a:ext cx="1321576" cy="1334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L:\L\logo\school logo final2.b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81136" y="5429353"/>
            <a:ext cx="869830" cy="873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83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heel(1)">
                                      <p:cBhvr>
                                        <p:cTn id="32" dur="20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D2D428-8380-4D9B-8D86-720D22563DED}"/>
              </a:ext>
            </a:extLst>
          </p:cNvPr>
          <p:cNvSpPr>
            <a:spLocks noGrp="1"/>
          </p:cNvSpPr>
          <p:nvPr>
            <p:ph idx="1"/>
          </p:nvPr>
        </p:nvSpPr>
        <p:spPr/>
        <p:txBody>
          <a:bodyPr/>
          <a:lstStyle/>
          <a:p>
            <a:r>
              <a:rPr lang="en-GB" b="1">
                <a:solidFill>
                  <a:schemeClr val="tx2"/>
                </a:solidFill>
              </a:rPr>
              <a:t>Sanctions:</a:t>
            </a:r>
          </a:p>
          <a:p>
            <a:pPr marL="114300" indent="0">
              <a:buNone/>
            </a:pPr>
            <a:endParaRPr lang="en-GB" b="1">
              <a:solidFill>
                <a:schemeClr val="tx2"/>
              </a:solidFill>
            </a:endParaRPr>
          </a:p>
        </p:txBody>
      </p:sp>
      <p:sp>
        <p:nvSpPr>
          <p:cNvPr id="4" name="Title 3">
            <a:extLst>
              <a:ext uri="{FF2B5EF4-FFF2-40B4-BE49-F238E27FC236}">
                <a16:creationId xmlns:a16="http://schemas.microsoft.com/office/drawing/2014/main" id="{5BF788FD-5E7A-463E-8F49-7331EB27B8D4}"/>
              </a:ext>
            </a:extLst>
          </p:cNvPr>
          <p:cNvSpPr txBox="1">
            <a:spLocks noGrp="1"/>
          </p:cNvSpPr>
          <p:nvPr>
            <p:ph type="title"/>
          </p:nvPr>
        </p:nvSpPr>
        <p:spPr>
          <a:xfrm>
            <a:off x="457200" y="522972"/>
            <a:ext cx="7620000" cy="646331"/>
          </a:xfrm>
          <a:prstGeom prst="rect">
            <a:avLst/>
          </a:prstGeom>
          <a:noFill/>
        </p:spPr>
        <p:txBody>
          <a:bodyPr wrap="square" rtlCol="0">
            <a:spAutoFit/>
          </a:bodyPr>
          <a:lstStyle/>
          <a:p>
            <a:pPr algn="ctr"/>
            <a:r>
              <a:rPr lang="en-GB" sz="3600" b="1">
                <a:solidFill>
                  <a:schemeClr val="tx2"/>
                </a:solidFill>
                <a:latin typeface="+mn-lt"/>
              </a:rPr>
              <a:t>Rewards and Sanctions  </a:t>
            </a:r>
          </a:p>
        </p:txBody>
      </p:sp>
      <p:pic>
        <p:nvPicPr>
          <p:cNvPr id="6" name="Picture 2" descr="L:\L\logo\school logo final2.bmp">
            <a:extLst>
              <a:ext uri="{FF2B5EF4-FFF2-40B4-BE49-F238E27FC236}">
                <a16:creationId xmlns:a16="http://schemas.microsoft.com/office/drawing/2014/main" id="{7104E71A-0DF0-446C-889D-DB271767C20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81136" y="5429353"/>
            <a:ext cx="869830" cy="8730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729E292-E66F-4EA7-A2A2-99ADACCF01E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900" t="6951" r="7301" b="8101"/>
          <a:stretch/>
        </p:blipFill>
        <p:spPr>
          <a:xfrm>
            <a:off x="2015716" y="2420888"/>
            <a:ext cx="5112568" cy="3752690"/>
          </a:xfrm>
          <a:prstGeom prst="rect">
            <a:avLst/>
          </a:prstGeom>
        </p:spPr>
      </p:pic>
    </p:spTree>
    <p:extLst>
      <p:ext uri="{BB962C8B-B14F-4D97-AF65-F5344CB8AC3E}">
        <p14:creationId xmlns:p14="http://schemas.microsoft.com/office/powerpoint/2010/main" val="95095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D19C3-ACD7-476C-9494-470B5D036F85}"/>
              </a:ext>
            </a:extLst>
          </p:cNvPr>
          <p:cNvSpPr>
            <a:spLocks noGrp="1"/>
          </p:cNvSpPr>
          <p:nvPr>
            <p:ph type="title"/>
          </p:nvPr>
        </p:nvSpPr>
        <p:spPr/>
        <p:txBody>
          <a:bodyPr/>
          <a:lstStyle/>
          <a:p>
            <a:pPr algn="ctr"/>
            <a:r>
              <a:rPr lang="en-GB" b="1">
                <a:latin typeface="+mn-lt"/>
              </a:rPr>
              <a:t>E-safety</a:t>
            </a:r>
          </a:p>
        </p:txBody>
      </p:sp>
      <p:sp>
        <p:nvSpPr>
          <p:cNvPr id="3" name="Content Placeholder 2">
            <a:extLst>
              <a:ext uri="{FF2B5EF4-FFF2-40B4-BE49-F238E27FC236}">
                <a16:creationId xmlns:a16="http://schemas.microsoft.com/office/drawing/2014/main" id="{175AC22C-CAC0-4F09-96E4-6FE36A358917}"/>
              </a:ext>
            </a:extLst>
          </p:cNvPr>
          <p:cNvSpPr>
            <a:spLocks noGrp="1"/>
          </p:cNvSpPr>
          <p:nvPr>
            <p:ph idx="1"/>
          </p:nvPr>
        </p:nvSpPr>
        <p:spPr>
          <a:xfrm>
            <a:off x="457200" y="1600200"/>
            <a:ext cx="4330824" cy="4800600"/>
          </a:xfrm>
        </p:spPr>
        <p:txBody>
          <a:bodyPr/>
          <a:lstStyle/>
          <a:p>
            <a:r>
              <a:rPr lang="en-GB"/>
              <a:t>SMART</a:t>
            </a:r>
          </a:p>
          <a:p>
            <a:r>
              <a:rPr lang="en-GB"/>
              <a:t>Monthly newsletters – sent out by the school with useful guidance and links to relevant information</a:t>
            </a:r>
          </a:p>
        </p:txBody>
      </p:sp>
      <p:pic>
        <p:nvPicPr>
          <p:cNvPr id="2050" name="Picture 2" descr="Online Safety for Children | Golborne Community Primary School">
            <a:extLst>
              <a:ext uri="{FF2B5EF4-FFF2-40B4-BE49-F238E27FC236}">
                <a16:creationId xmlns:a16="http://schemas.microsoft.com/office/drawing/2014/main" id="{CCBEF287-5C18-402A-A21B-C79AF64688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22369">
            <a:off x="4788024" y="1684019"/>
            <a:ext cx="3449725" cy="48993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L:\L\logo\school logo final2.bmp">
            <a:extLst>
              <a:ext uri="{FF2B5EF4-FFF2-40B4-BE49-F238E27FC236}">
                <a16:creationId xmlns:a16="http://schemas.microsoft.com/office/drawing/2014/main" id="{E70F7443-FDCB-456C-8F0F-759C4964BE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68921" y="5445224"/>
            <a:ext cx="805438" cy="80845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F7FC297-DD9B-E224-FA18-9B3451EE36AF}"/>
              </a:ext>
            </a:extLst>
          </p:cNvPr>
          <p:cNvPicPr>
            <a:picLocks noChangeAspect="1"/>
          </p:cNvPicPr>
          <p:nvPr/>
        </p:nvPicPr>
        <p:blipFill>
          <a:blip r:embed="rId4"/>
          <a:stretch>
            <a:fillRect/>
          </a:stretch>
        </p:blipFill>
        <p:spPr>
          <a:xfrm>
            <a:off x="1007081" y="3716767"/>
            <a:ext cx="2664296" cy="2706586"/>
          </a:xfrm>
          <a:prstGeom prst="rect">
            <a:avLst/>
          </a:prstGeom>
        </p:spPr>
      </p:pic>
    </p:spTree>
    <p:extLst>
      <p:ext uri="{BB962C8B-B14F-4D97-AF65-F5344CB8AC3E}">
        <p14:creationId xmlns:p14="http://schemas.microsoft.com/office/powerpoint/2010/main" val="1372258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E0ED2-33BB-7C31-9FD6-0BF62D6DF141}"/>
              </a:ext>
            </a:extLst>
          </p:cNvPr>
          <p:cNvSpPr>
            <a:spLocks noGrp="1"/>
          </p:cNvSpPr>
          <p:nvPr>
            <p:ph type="title"/>
          </p:nvPr>
        </p:nvSpPr>
        <p:spPr/>
        <p:txBody>
          <a:bodyPr/>
          <a:lstStyle/>
          <a:p>
            <a:pPr algn="ctr"/>
            <a:r>
              <a:rPr lang="en-GB" b="1">
                <a:latin typeface="+mn-lt"/>
              </a:rPr>
              <a:t>Key Dates </a:t>
            </a:r>
          </a:p>
        </p:txBody>
      </p:sp>
      <p:sp>
        <p:nvSpPr>
          <p:cNvPr id="3" name="Content Placeholder 2">
            <a:extLst>
              <a:ext uri="{FF2B5EF4-FFF2-40B4-BE49-F238E27FC236}">
                <a16:creationId xmlns:a16="http://schemas.microsoft.com/office/drawing/2014/main" id="{9B1C457F-EC45-956C-F784-4748B6C2C554}"/>
              </a:ext>
            </a:extLst>
          </p:cNvPr>
          <p:cNvSpPr>
            <a:spLocks noGrp="1"/>
          </p:cNvSpPr>
          <p:nvPr>
            <p:ph idx="1"/>
          </p:nvPr>
        </p:nvSpPr>
        <p:spPr/>
        <p:txBody>
          <a:bodyPr>
            <a:normAutofit/>
          </a:bodyPr>
          <a:lstStyle/>
          <a:p>
            <a:r>
              <a:rPr lang="en-GB"/>
              <a:t>Planetarium: 7</a:t>
            </a:r>
            <a:r>
              <a:rPr lang="en-GB" baseline="30000"/>
              <a:t>th</a:t>
            </a:r>
            <a:r>
              <a:rPr lang="en-GB"/>
              <a:t> October 2026 – letter to come out this week</a:t>
            </a:r>
          </a:p>
          <a:p>
            <a:endParaRPr lang="en-GB"/>
          </a:p>
          <a:p>
            <a:r>
              <a:rPr lang="en-GB"/>
              <a:t>Bike Ability – Friday 27th November, 2026 </a:t>
            </a:r>
          </a:p>
          <a:p>
            <a:pPr marL="114300" indent="0">
              <a:buNone/>
            </a:pPr>
            <a:endParaRPr lang="en-GB"/>
          </a:p>
          <a:p>
            <a:r>
              <a:rPr lang="en-GB"/>
              <a:t>Form MRF 7</a:t>
            </a:r>
            <a:r>
              <a:rPr lang="en-GB" baseline="30000"/>
              <a:t>th</a:t>
            </a:r>
            <a:r>
              <a:rPr lang="en-GB"/>
              <a:t> December 2026 – letter to follow</a:t>
            </a:r>
          </a:p>
          <a:p>
            <a:pPr marL="114300" indent="0">
              <a:buNone/>
            </a:pPr>
            <a:endParaRPr lang="en-GB">
              <a:solidFill>
                <a:srgbClr val="FF0000"/>
              </a:solidFill>
            </a:endParaRPr>
          </a:p>
        </p:txBody>
      </p:sp>
    </p:spTree>
    <p:extLst>
      <p:ext uri="{BB962C8B-B14F-4D97-AF65-F5344CB8AC3E}">
        <p14:creationId xmlns:p14="http://schemas.microsoft.com/office/powerpoint/2010/main" val="488914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L:\L\logo\school logo final2.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836712"/>
            <a:ext cx="4485323" cy="4502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9338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DA04F6A5CFADC49A1169C8516BF0DCC" ma:contentTypeVersion="16" ma:contentTypeDescription="Create a new document." ma:contentTypeScope="" ma:versionID="94cee8c0cff642d263f2c3883a5a5219">
  <xsd:schema xmlns:xsd="http://www.w3.org/2001/XMLSchema" xmlns:xs="http://www.w3.org/2001/XMLSchema" xmlns:p="http://schemas.microsoft.com/office/2006/metadata/properties" xmlns:ns2="43887425-9f0d-46ed-bc72-ae904428c4b3" xmlns:ns3="0e09272a-1ab9-442b-8137-0ec0b642c5b8" targetNamespace="http://schemas.microsoft.com/office/2006/metadata/properties" ma:root="true" ma:fieldsID="8fa139447de0410538aa319ebf91a73f" ns2:_="" ns3:_="">
    <xsd:import namespace="43887425-9f0d-46ed-bc72-ae904428c4b3"/>
    <xsd:import namespace="0e09272a-1ab9-442b-8137-0ec0b642c5b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element ref="ns2:Date" minOccurs="0"/>
                <xsd:element ref="ns2:date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887425-9f0d-46ed-bc72-ae904428c4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f8dcf89-8f6a-4d6a-8a77-9d71fdaff72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Date" ma:index="22" nillable="true" ma:displayName="Date" ma:format="DateOnly" ma:internalName="Date">
      <xsd:simpleType>
        <xsd:restriction base="dms:DateTime"/>
      </xsd:simpleType>
    </xsd:element>
    <xsd:element name="date0" ma:index="23" nillable="true" ma:displayName="date" ma:format="DateOnly" ma:internalName="date0">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0e09272a-1ab9-442b-8137-0ec0b642c5b8"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6df45dc-37a3-4f31-b0a1-c1b703245e1a}" ma:internalName="TaxCatchAll" ma:showField="CatchAllData" ma:web="0e09272a-1ab9-442b-8137-0ec0b642c5b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e09272a-1ab9-442b-8137-0ec0b642c5b8" xsi:nil="true"/>
    <lcf76f155ced4ddcb4097134ff3c332f xmlns="43887425-9f0d-46ed-bc72-ae904428c4b3">
      <Terms xmlns="http://schemas.microsoft.com/office/infopath/2007/PartnerControls"/>
    </lcf76f155ced4ddcb4097134ff3c332f>
    <Date xmlns="43887425-9f0d-46ed-bc72-ae904428c4b3" xsi:nil="true"/>
    <date0 xmlns="43887425-9f0d-46ed-bc72-ae904428c4b3" xsi:nil="true"/>
  </documentManagement>
</p:properties>
</file>

<file path=customXml/itemProps1.xml><?xml version="1.0" encoding="utf-8"?>
<ds:datastoreItem xmlns:ds="http://schemas.openxmlformats.org/officeDocument/2006/customXml" ds:itemID="{E0527E2E-D3C1-41B6-B998-2CE6BAD1CFF2}">
  <ds:schemaRefs>
    <ds:schemaRef ds:uri="0e09272a-1ab9-442b-8137-0ec0b642c5b8"/>
    <ds:schemaRef ds:uri="43887425-9f0d-46ed-bc72-ae904428c4b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703778F-1D7E-433F-8C75-CFE42308FBF0}">
  <ds:schemaRefs>
    <ds:schemaRef ds:uri="http://schemas.microsoft.com/sharepoint/v3/contenttype/forms"/>
  </ds:schemaRefs>
</ds:datastoreItem>
</file>

<file path=customXml/itemProps3.xml><?xml version="1.0" encoding="utf-8"?>
<ds:datastoreItem xmlns:ds="http://schemas.openxmlformats.org/officeDocument/2006/customXml" ds:itemID="{138351BE-3D50-472F-BAD5-FBC7424ECD0B}">
  <ds:schemaRefs>
    <ds:schemaRef ds:uri="0e09272a-1ab9-442b-8137-0ec0b642c5b8"/>
    <ds:schemaRef ds:uri="43887425-9f0d-46ed-bc72-ae904428c4b3"/>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Adjacency</Template>
  <Application>Microsoft Office PowerPoint</Application>
  <PresentationFormat>On-screen Show (4:3)</PresentationFormat>
  <Slides>24</Slides>
  <Notes>10</Notes>
  <HiddenSlides>0</HiddenSlide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Adjacency</vt:lpstr>
      <vt:lpstr>PowerPoint Presentation</vt:lpstr>
      <vt:lpstr>PowerPoint Presentation</vt:lpstr>
      <vt:lpstr>School’s Vision Statement</vt:lpstr>
      <vt:lpstr>PowerPoint Presentation</vt:lpstr>
      <vt:lpstr>PowerPoint Presentation</vt:lpstr>
      <vt:lpstr>PowerPoint Presentation</vt:lpstr>
      <vt:lpstr>Knowledge Organiser Autumn 1</vt:lpstr>
      <vt:lpstr>Reading Bookmarks</vt:lpstr>
      <vt:lpstr>Accelerated Reader</vt:lpstr>
      <vt:lpstr>PowerPoint Presentation</vt:lpstr>
      <vt:lpstr>I don’t want to read tonight!</vt:lpstr>
      <vt:lpstr>PowerPoint Presentation</vt:lpstr>
      <vt:lpstr>PowerPoint Presentation</vt:lpstr>
      <vt:lpstr>Home Learning </vt:lpstr>
      <vt:lpstr>PowerPoint Presentation</vt:lpstr>
      <vt:lpstr>PowerPoint Presentation</vt:lpstr>
      <vt:lpstr>PowerPoint Presentation</vt:lpstr>
      <vt:lpstr>Attendance </vt:lpstr>
      <vt:lpstr>PowerPoint Presentation</vt:lpstr>
      <vt:lpstr>PowerPoint Presentation</vt:lpstr>
      <vt:lpstr>Rewards and Sanctions  </vt:lpstr>
      <vt:lpstr>E-safety</vt:lpstr>
      <vt:lpstr>Key Dates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Noel Goodwin</dc:creator>
  <cp:revision>1</cp:revision>
  <cp:lastPrinted>2022-09-16T07:09:51Z</cp:lastPrinted>
  <dcterms:created xsi:type="dcterms:W3CDTF">2016-09-05T20:03:37Z</dcterms:created>
  <dcterms:modified xsi:type="dcterms:W3CDTF">2026-09-11T15:30:19Z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0x0101008DA04F6A5CFADC49A1169C8516BF0DCC</vt:lpwstr>
  </property>
  <property fmtid="{D5CDD505-2E9C-101B-9397-08002B2CF9AE}" pid="3" name="Order">
    <vt:r8>3508600</vt:r8>
  </property>
  <property fmtid="{D5CDD505-2E9C-101B-9397-08002B2CF9AE}" pid="4" name="MediaServiceImageTags">
    <vt:lpwstr/>
  </property>
</Properties>
</file>