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handoutMasterIdLst>
    <p:handoutMasterId r:id="rId29"/>
  </p:handoutMasterIdLst>
  <p:sldIdLst>
    <p:sldId id="256" r:id="rId5"/>
    <p:sldId id="257" r:id="rId6"/>
    <p:sldId id="293" r:id="rId7"/>
    <p:sldId id="258" r:id="rId8"/>
    <p:sldId id="275" r:id="rId9"/>
    <p:sldId id="274" r:id="rId10"/>
    <p:sldId id="286" r:id="rId11"/>
    <p:sldId id="259" r:id="rId12"/>
    <p:sldId id="282" r:id="rId13"/>
    <p:sldId id="276" r:id="rId14"/>
    <p:sldId id="273" r:id="rId15"/>
    <p:sldId id="262" r:id="rId16"/>
    <p:sldId id="263" r:id="rId17"/>
    <p:sldId id="294" r:id="rId18"/>
    <p:sldId id="284" r:id="rId19"/>
    <p:sldId id="264" r:id="rId20"/>
    <p:sldId id="266" r:id="rId21"/>
    <p:sldId id="277" r:id="rId22"/>
    <p:sldId id="289" r:id="rId23"/>
    <p:sldId id="267" r:id="rId24"/>
    <p:sldId id="269" r:id="rId25"/>
    <p:sldId id="288" r:id="rId26"/>
    <p:sldId id="270" r:id="rId27"/>
  </p:sldIdLst>
  <p:sldSz cx="9144000" cy="6858000" type="screen4x3"/>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1F4A89-6CCA-4E26-8DCD-7D37CBA49102}" v="25" dt="2026-09-02T15:39:55.4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76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llisa Beaumont" userId="f627f388-0984-43ba-8a84-d54907d8ba52" providerId="ADAL" clId="{1C23BF44-424A-4713-96BD-693C7787F26C}"/>
    <pc:docChg chg="undo custSel modSld">
      <pc:chgData name="Mellisa Beaumont" userId="f627f388-0984-43ba-8a84-d54907d8ba52" providerId="ADAL" clId="{1C23BF44-424A-4713-96BD-693C7787F26C}" dt="2026-09-02T15:39:55.485" v="28" actId="13926"/>
      <pc:docMkLst>
        <pc:docMk/>
      </pc:docMkLst>
      <pc:sldChg chg="modSp mod modAnim">
        <pc:chgData name="Mellisa Beaumont" userId="f627f388-0984-43ba-8a84-d54907d8ba52" providerId="ADAL" clId="{1C23BF44-424A-4713-96BD-693C7787F26C}" dt="2026-09-02T15:39:29.999" v="16" actId="1076"/>
        <pc:sldMkLst>
          <pc:docMk/>
          <pc:sldMk cId="4095878140" sldId="257"/>
        </pc:sldMkLst>
        <pc:spChg chg="mod">
          <ac:chgData name="Mellisa Beaumont" userId="f627f388-0984-43ba-8a84-d54907d8ba52" providerId="ADAL" clId="{1C23BF44-424A-4713-96BD-693C7787F26C}" dt="2026-09-02T15:39:29.999" v="16" actId="1076"/>
          <ac:spMkLst>
            <pc:docMk/>
            <pc:sldMk cId="4095878140" sldId="257"/>
            <ac:spMk id="5" creationId="{00000000-0000-0000-0000-000000000000}"/>
          </ac:spMkLst>
        </pc:spChg>
      </pc:sldChg>
      <pc:sldChg chg="modSp">
        <pc:chgData name="Mellisa Beaumont" userId="f627f388-0984-43ba-8a84-d54907d8ba52" providerId="ADAL" clId="{1C23BF44-424A-4713-96BD-693C7787F26C}" dt="2026-09-02T15:39:45.921" v="27" actId="20577"/>
        <pc:sldMkLst>
          <pc:docMk/>
          <pc:sldMk cId="1059801050" sldId="259"/>
        </pc:sldMkLst>
        <pc:spChg chg="mod">
          <ac:chgData name="Mellisa Beaumont" userId="f627f388-0984-43ba-8a84-d54907d8ba52" providerId="ADAL" clId="{1C23BF44-424A-4713-96BD-693C7787F26C}" dt="2026-09-02T15:39:45.921" v="27" actId="20577"/>
          <ac:spMkLst>
            <pc:docMk/>
            <pc:sldMk cId="1059801050" sldId="259"/>
            <ac:spMk id="2" creationId="{00000000-0000-0000-0000-000000000000}"/>
          </ac:spMkLst>
        </pc:spChg>
      </pc:sldChg>
      <pc:sldChg chg="modSp">
        <pc:chgData name="Mellisa Beaumont" userId="f627f388-0984-43ba-8a84-d54907d8ba52" providerId="ADAL" clId="{1C23BF44-424A-4713-96BD-693C7787F26C}" dt="2026-09-02T15:39:55.485" v="28" actId="13926"/>
        <pc:sldMkLst>
          <pc:docMk/>
          <pc:sldMk cId="4265825438" sldId="273"/>
        </pc:sldMkLst>
        <pc:spChg chg="mod">
          <ac:chgData name="Mellisa Beaumont" userId="f627f388-0984-43ba-8a84-d54907d8ba52" providerId="ADAL" clId="{1C23BF44-424A-4713-96BD-693C7787F26C}" dt="2026-09-02T15:39:55.485" v="28" actId="13926"/>
          <ac:spMkLst>
            <pc:docMk/>
            <pc:sldMk cId="4265825438" sldId="273"/>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1275" y="0"/>
            <a:ext cx="2946400" cy="496888"/>
          </a:xfrm>
          <a:prstGeom prst="rect">
            <a:avLst/>
          </a:prstGeom>
        </p:spPr>
        <p:txBody>
          <a:bodyPr vert="horz" lIns="91440" tIns="45720" rIns="91440" bIns="45720" rtlCol="0"/>
          <a:lstStyle>
            <a:lvl1pPr algn="r">
              <a:defRPr sz="1200"/>
            </a:lvl1pPr>
          </a:lstStyle>
          <a:p>
            <a:fld id="{65C5E993-06AF-4D09-ACD4-42584BFFDE8A}" type="datetimeFigureOut">
              <a:rPr lang="en-GB" smtClean="0"/>
              <a:pPr/>
              <a:t>02/09/2026</a:t>
            </a:fld>
            <a:endParaRPr lang="en-GB"/>
          </a:p>
        </p:txBody>
      </p:sp>
      <p:sp>
        <p:nvSpPr>
          <p:cNvPr id="4" name="Footer Placeholder 3"/>
          <p:cNvSpPr>
            <a:spLocks noGrp="1"/>
          </p:cNvSpPr>
          <p:nvPr>
            <p:ph type="ftr" sz="quarter" idx="2"/>
          </p:nvPr>
        </p:nvSpPr>
        <p:spPr>
          <a:xfrm>
            <a:off x="0" y="9431338"/>
            <a:ext cx="2946400"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1275" y="9431338"/>
            <a:ext cx="2946400" cy="496887"/>
          </a:xfrm>
          <a:prstGeom prst="rect">
            <a:avLst/>
          </a:prstGeom>
        </p:spPr>
        <p:txBody>
          <a:bodyPr vert="horz" lIns="91440" tIns="45720" rIns="91440" bIns="45720" rtlCol="0" anchor="b"/>
          <a:lstStyle>
            <a:lvl1pPr algn="r">
              <a:defRPr sz="1200"/>
            </a:lvl1pPr>
          </a:lstStyle>
          <a:p>
            <a:fld id="{A9AED59D-E413-46F1-9DBC-BEB56493258F}" type="slidenum">
              <a:rPr lang="en-GB" smtClean="0"/>
              <a:pPr/>
              <a:t>‹#›</a:t>
            </a:fld>
            <a:endParaRPr lang="en-GB"/>
          </a:p>
        </p:txBody>
      </p:sp>
    </p:spTree>
    <p:extLst>
      <p:ext uri="{BB962C8B-B14F-4D97-AF65-F5344CB8AC3E}">
        <p14:creationId xmlns:p14="http://schemas.microsoft.com/office/powerpoint/2010/main" val="38352614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275" y="0"/>
            <a:ext cx="2946400" cy="496888"/>
          </a:xfrm>
          <a:prstGeom prst="rect">
            <a:avLst/>
          </a:prstGeom>
        </p:spPr>
        <p:txBody>
          <a:bodyPr vert="horz" lIns="91440" tIns="45720" rIns="91440" bIns="45720" rtlCol="0"/>
          <a:lstStyle>
            <a:lvl1pPr algn="r">
              <a:defRPr sz="1200"/>
            </a:lvl1pPr>
          </a:lstStyle>
          <a:p>
            <a:fld id="{DC802813-F817-4686-85B3-6573FC39F929}" type="datetimeFigureOut">
              <a:rPr lang="en-GB" smtClean="0"/>
              <a:pPr/>
              <a:t>02/09/2026</a:t>
            </a:fld>
            <a:endParaRPr lang="en-GB"/>
          </a:p>
        </p:txBody>
      </p:sp>
      <p:sp>
        <p:nvSpPr>
          <p:cNvPr id="4" name="Slide Image Placeholder 3"/>
          <p:cNvSpPr>
            <a:spLocks noGrp="1" noRot="1" noChangeAspect="1"/>
          </p:cNvSpPr>
          <p:nvPr>
            <p:ph type="sldImg" idx="2"/>
          </p:nvPr>
        </p:nvSpPr>
        <p:spPr>
          <a:xfrm>
            <a:off x="917575" y="744538"/>
            <a:ext cx="4964113" cy="37242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16463"/>
            <a:ext cx="5440363" cy="44688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338"/>
            <a:ext cx="2946400" cy="4968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275" y="9431338"/>
            <a:ext cx="2946400" cy="496887"/>
          </a:xfrm>
          <a:prstGeom prst="rect">
            <a:avLst/>
          </a:prstGeom>
        </p:spPr>
        <p:txBody>
          <a:bodyPr vert="horz" lIns="91440" tIns="45720" rIns="91440" bIns="45720" rtlCol="0" anchor="b"/>
          <a:lstStyle>
            <a:lvl1pPr algn="r">
              <a:defRPr sz="1200"/>
            </a:lvl1pPr>
          </a:lstStyle>
          <a:p>
            <a:fld id="{DED1CDCB-1A33-4736-B5BF-CD0CC1C1048B}" type="slidenum">
              <a:rPr lang="en-GB" smtClean="0"/>
              <a:pPr/>
              <a:t>‹#›</a:t>
            </a:fld>
            <a:endParaRPr lang="en-GB"/>
          </a:p>
        </p:txBody>
      </p:sp>
    </p:spTree>
    <p:extLst>
      <p:ext uri="{BB962C8B-B14F-4D97-AF65-F5344CB8AC3E}">
        <p14:creationId xmlns:p14="http://schemas.microsoft.com/office/powerpoint/2010/main" val="328826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A4E150-587C-4B4B-AAB8-2667E645FA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6E1496-3405-4FFF-94F2-EBA54FFC4EF7}"/>
              </a:ext>
            </a:extLst>
          </p:cNvPr>
          <p:cNvSpPr txBox="1">
            <a:spLocks noGrp="1"/>
          </p:cNvSpPr>
          <p:nvPr>
            <p:ph type="body" sz="quarter" idx="1"/>
          </p:nvPr>
        </p:nvSpPr>
        <p:spPr/>
        <p:txBody>
          <a:bodyPr/>
          <a:lstStyle/>
          <a:p>
            <a:pPr lvl="0" defTabSz="914125"/>
            <a:r>
              <a:rPr lang="en-GB"/>
              <a:t>If you have visited our website you may have read our mission statement; following on from a mock SIAMs, we have reviewed parts of this and underpinned our vision with a biblical reference. Presently there is a lot of research that states that children currently in education will be holding jobs that don’t even exist yet with technology that hasn’t even been invented. Therefore; it is our belief at South Bersted that we develop and nurture the whole child in becoming a reflective problem solver. </a:t>
            </a:r>
          </a:p>
          <a:p>
            <a:pPr lvl="0"/>
            <a:endParaRPr lang="en-US"/>
          </a:p>
        </p:txBody>
      </p:sp>
      <p:sp>
        <p:nvSpPr>
          <p:cNvPr id="4" name="Slide Number Placeholder 3">
            <a:extLst>
              <a:ext uri="{FF2B5EF4-FFF2-40B4-BE49-F238E27FC236}">
                <a16:creationId xmlns:a16="http://schemas.microsoft.com/office/drawing/2014/main" id="{BEBEB893-5EAD-4F98-A41E-9D7A18ECB658}"/>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50EB978-850B-40DD-8068-834723B9364D}" type="slidenum">
              <a:t>3</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You will need to</a:t>
            </a:r>
            <a:r>
              <a:rPr lang="en-GB" baseline="0"/>
              <a:t> upload the Keys to Success from the website. </a:t>
            </a:r>
            <a:endParaRPr lang="en-GB"/>
          </a:p>
        </p:txBody>
      </p:sp>
      <p:sp>
        <p:nvSpPr>
          <p:cNvPr id="4" name="Slide Number Placeholder 3"/>
          <p:cNvSpPr>
            <a:spLocks noGrp="1"/>
          </p:cNvSpPr>
          <p:nvPr>
            <p:ph type="sldNum" sz="quarter" idx="10"/>
          </p:nvPr>
        </p:nvSpPr>
        <p:spPr/>
        <p:txBody>
          <a:bodyPr/>
          <a:lstStyle/>
          <a:p>
            <a:fld id="{DED1CDCB-1A33-4736-B5BF-CD0CC1C1048B}" type="slidenum">
              <a:rPr lang="en-GB" smtClean="0"/>
              <a:pPr/>
              <a:t>4</a:t>
            </a:fld>
            <a:endParaRPr lang="en-GB"/>
          </a:p>
        </p:txBody>
      </p:sp>
    </p:spTree>
    <p:extLst>
      <p:ext uri="{BB962C8B-B14F-4D97-AF65-F5344CB8AC3E}">
        <p14:creationId xmlns:p14="http://schemas.microsoft.com/office/powerpoint/2010/main" val="1446475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You will need to</a:t>
            </a:r>
            <a:r>
              <a:rPr lang="en-GB" baseline="0"/>
              <a:t> upload the Keys to Success from the website. </a:t>
            </a:r>
            <a:endParaRPr lang="en-GB"/>
          </a:p>
        </p:txBody>
      </p:sp>
      <p:sp>
        <p:nvSpPr>
          <p:cNvPr id="4" name="Slide Number Placeholder 3"/>
          <p:cNvSpPr>
            <a:spLocks noGrp="1"/>
          </p:cNvSpPr>
          <p:nvPr>
            <p:ph type="sldNum" sz="quarter" idx="10"/>
          </p:nvPr>
        </p:nvSpPr>
        <p:spPr/>
        <p:txBody>
          <a:bodyPr/>
          <a:lstStyle/>
          <a:p>
            <a:fld id="{DED1CDCB-1A33-4736-B5BF-CD0CC1C1048B}" type="slidenum">
              <a:rPr lang="en-GB" smtClean="0"/>
              <a:pPr/>
              <a:t>5</a:t>
            </a:fld>
            <a:endParaRPr lang="en-GB"/>
          </a:p>
        </p:txBody>
      </p:sp>
    </p:spTree>
    <p:extLst>
      <p:ext uri="{BB962C8B-B14F-4D97-AF65-F5344CB8AC3E}">
        <p14:creationId xmlns:p14="http://schemas.microsoft.com/office/powerpoint/2010/main" val="1446475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Please add your year group’s book marks</a:t>
            </a:r>
            <a:r>
              <a:rPr lang="en-GB" baseline="0"/>
              <a:t> to this page. </a:t>
            </a:r>
            <a:endParaRPr lang="en-GB"/>
          </a:p>
        </p:txBody>
      </p:sp>
      <p:sp>
        <p:nvSpPr>
          <p:cNvPr id="4" name="Slide Number Placeholder 3"/>
          <p:cNvSpPr>
            <a:spLocks noGrp="1"/>
          </p:cNvSpPr>
          <p:nvPr>
            <p:ph type="sldNum" sz="quarter" idx="10"/>
          </p:nvPr>
        </p:nvSpPr>
        <p:spPr/>
        <p:txBody>
          <a:bodyPr/>
          <a:lstStyle/>
          <a:p>
            <a:fld id="{DED1CDCB-1A33-4736-B5BF-CD0CC1C1048B}" type="slidenum">
              <a:rPr lang="en-GB" smtClean="0"/>
              <a:pPr/>
              <a:t>6</a:t>
            </a:fld>
            <a:endParaRPr lang="en-GB"/>
          </a:p>
        </p:txBody>
      </p:sp>
    </p:spTree>
    <p:extLst>
      <p:ext uri="{BB962C8B-B14F-4D97-AF65-F5344CB8AC3E}">
        <p14:creationId xmlns:p14="http://schemas.microsoft.com/office/powerpoint/2010/main" val="3055951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Please add</a:t>
            </a:r>
            <a:r>
              <a:rPr lang="en-GB" baseline="0"/>
              <a:t> your completed overview for the Autumn Term </a:t>
            </a:r>
            <a:endParaRPr lang="en-GB"/>
          </a:p>
        </p:txBody>
      </p:sp>
      <p:sp>
        <p:nvSpPr>
          <p:cNvPr id="4" name="Slide Number Placeholder 3"/>
          <p:cNvSpPr>
            <a:spLocks noGrp="1"/>
          </p:cNvSpPr>
          <p:nvPr>
            <p:ph type="sldNum" sz="quarter" idx="10"/>
          </p:nvPr>
        </p:nvSpPr>
        <p:spPr/>
        <p:txBody>
          <a:bodyPr/>
          <a:lstStyle/>
          <a:p>
            <a:fld id="{DED1CDCB-1A33-4736-B5BF-CD0CC1C1048B}" type="slidenum">
              <a:rPr lang="en-GB" smtClean="0"/>
              <a:pPr/>
              <a:t>8</a:t>
            </a:fld>
            <a:endParaRPr lang="en-GB"/>
          </a:p>
        </p:txBody>
      </p:sp>
    </p:spTree>
    <p:extLst>
      <p:ext uri="{BB962C8B-B14F-4D97-AF65-F5344CB8AC3E}">
        <p14:creationId xmlns:p14="http://schemas.microsoft.com/office/powerpoint/2010/main" val="16763821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Please add pictures</a:t>
            </a:r>
            <a:r>
              <a:rPr lang="en-GB" baseline="0"/>
              <a:t> of your stunning start</a:t>
            </a:r>
            <a:endParaRPr lang="en-GB"/>
          </a:p>
        </p:txBody>
      </p:sp>
      <p:sp>
        <p:nvSpPr>
          <p:cNvPr id="4" name="Slide Number Placeholder 3"/>
          <p:cNvSpPr>
            <a:spLocks noGrp="1"/>
          </p:cNvSpPr>
          <p:nvPr>
            <p:ph type="sldNum" sz="quarter" idx="10"/>
          </p:nvPr>
        </p:nvSpPr>
        <p:spPr/>
        <p:txBody>
          <a:bodyPr/>
          <a:lstStyle/>
          <a:p>
            <a:fld id="{DED1CDCB-1A33-4736-B5BF-CD0CC1C1048B}" type="slidenum">
              <a:rPr lang="en-GB" smtClean="0"/>
              <a:pPr/>
              <a:t>10</a:t>
            </a:fld>
            <a:endParaRPr lang="en-GB"/>
          </a:p>
        </p:txBody>
      </p:sp>
    </p:spTree>
    <p:extLst>
      <p:ext uri="{BB962C8B-B14F-4D97-AF65-F5344CB8AC3E}">
        <p14:creationId xmlns:p14="http://schemas.microsoft.com/office/powerpoint/2010/main" val="3756849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Add and delete as appropriate </a:t>
            </a:r>
          </a:p>
        </p:txBody>
      </p:sp>
      <p:sp>
        <p:nvSpPr>
          <p:cNvPr id="4" name="Slide Number Placeholder 3"/>
          <p:cNvSpPr>
            <a:spLocks noGrp="1"/>
          </p:cNvSpPr>
          <p:nvPr>
            <p:ph type="sldNum" sz="quarter" idx="10"/>
          </p:nvPr>
        </p:nvSpPr>
        <p:spPr/>
        <p:txBody>
          <a:bodyPr/>
          <a:lstStyle/>
          <a:p>
            <a:fld id="{DED1CDCB-1A33-4736-B5BF-CD0CC1C1048B}" type="slidenum">
              <a:rPr lang="en-GB" smtClean="0"/>
              <a:pPr/>
              <a:t>12</a:t>
            </a:fld>
            <a:endParaRPr lang="en-GB"/>
          </a:p>
        </p:txBody>
      </p:sp>
    </p:spTree>
    <p:extLst>
      <p:ext uri="{BB962C8B-B14F-4D97-AF65-F5344CB8AC3E}">
        <p14:creationId xmlns:p14="http://schemas.microsoft.com/office/powerpoint/2010/main" val="1762645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a:t>Add and delete as appropriate </a:t>
            </a:r>
          </a:p>
          <a:p>
            <a:endParaRPr lang="en-GB"/>
          </a:p>
        </p:txBody>
      </p:sp>
      <p:sp>
        <p:nvSpPr>
          <p:cNvPr id="4" name="Slide Number Placeholder 3"/>
          <p:cNvSpPr>
            <a:spLocks noGrp="1"/>
          </p:cNvSpPr>
          <p:nvPr>
            <p:ph type="sldNum" sz="quarter" idx="10"/>
          </p:nvPr>
        </p:nvSpPr>
        <p:spPr/>
        <p:txBody>
          <a:bodyPr/>
          <a:lstStyle/>
          <a:p>
            <a:fld id="{DED1CDCB-1A33-4736-B5BF-CD0CC1C1048B}" type="slidenum">
              <a:rPr lang="en-GB" smtClean="0"/>
              <a:pPr/>
              <a:t>13</a:t>
            </a:fld>
            <a:endParaRPr lang="en-GB"/>
          </a:p>
        </p:txBody>
      </p:sp>
    </p:spTree>
    <p:extLst>
      <p:ext uri="{BB962C8B-B14F-4D97-AF65-F5344CB8AC3E}">
        <p14:creationId xmlns:p14="http://schemas.microsoft.com/office/powerpoint/2010/main" val="7751230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Delete as appropriate</a:t>
            </a:r>
            <a:r>
              <a:rPr lang="en-GB" baseline="0"/>
              <a:t> for KS 1 or 2</a:t>
            </a:r>
            <a:endParaRPr lang="en-GB"/>
          </a:p>
        </p:txBody>
      </p:sp>
      <p:sp>
        <p:nvSpPr>
          <p:cNvPr id="4" name="Slide Number Placeholder 3"/>
          <p:cNvSpPr>
            <a:spLocks noGrp="1"/>
          </p:cNvSpPr>
          <p:nvPr>
            <p:ph type="sldNum" sz="quarter" idx="10"/>
          </p:nvPr>
        </p:nvSpPr>
        <p:spPr/>
        <p:txBody>
          <a:bodyPr/>
          <a:lstStyle/>
          <a:p>
            <a:fld id="{DED1CDCB-1A33-4736-B5BF-CD0CC1C1048B}" type="slidenum">
              <a:rPr lang="en-GB" smtClean="0"/>
              <a:pPr/>
              <a:t>17</a:t>
            </a:fld>
            <a:endParaRPr lang="en-GB"/>
          </a:p>
        </p:txBody>
      </p:sp>
    </p:spTree>
    <p:extLst>
      <p:ext uri="{BB962C8B-B14F-4D97-AF65-F5344CB8AC3E}">
        <p14:creationId xmlns:p14="http://schemas.microsoft.com/office/powerpoint/2010/main" val="12556204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Please add what you give green dojos for</a:t>
            </a:r>
          </a:p>
        </p:txBody>
      </p:sp>
      <p:sp>
        <p:nvSpPr>
          <p:cNvPr id="4" name="Slide Number Placeholder 3"/>
          <p:cNvSpPr>
            <a:spLocks noGrp="1"/>
          </p:cNvSpPr>
          <p:nvPr>
            <p:ph type="sldNum" sz="quarter" idx="10"/>
          </p:nvPr>
        </p:nvSpPr>
        <p:spPr/>
        <p:txBody>
          <a:bodyPr/>
          <a:lstStyle/>
          <a:p>
            <a:fld id="{DED1CDCB-1A33-4736-B5BF-CD0CC1C1048B}" type="slidenum">
              <a:rPr lang="en-GB" smtClean="0"/>
              <a:pPr/>
              <a:t>18</a:t>
            </a:fld>
            <a:endParaRPr lang="en-GB"/>
          </a:p>
        </p:txBody>
      </p:sp>
    </p:spTree>
    <p:extLst>
      <p:ext uri="{BB962C8B-B14F-4D97-AF65-F5344CB8AC3E}">
        <p14:creationId xmlns:p14="http://schemas.microsoft.com/office/powerpoint/2010/main" val="18417225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Please add what you give green dojos for</a:t>
            </a:r>
          </a:p>
        </p:txBody>
      </p:sp>
      <p:sp>
        <p:nvSpPr>
          <p:cNvPr id="4" name="Slide Number Placeholder 3"/>
          <p:cNvSpPr>
            <a:spLocks noGrp="1"/>
          </p:cNvSpPr>
          <p:nvPr>
            <p:ph type="sldNum" sz="quarter" idx="10"/>
          </p:nvPr>
        </p:nvSpPr>
        <p:spPr/>
        <p:txBody>
          <a:bodyPr/>
          <a:lstStyle/>
          <a:p>
            <a:fld id="{DED1CDCB-1A33-4736-B5BF-CD0CC1C1048B}" type="slidenum">
              <a:rPr lang="en-GB" smtClean="0"/>
              <a:pPr/>
              <a:t>20</a:t>
            </a:fld>
            <a:endParaRPr lang="en-GB"/>
          </a:p>
        </p:txBody>
      </p:sp>
    </p:spTree>
    <p:extLst>
      <p:ext uri="{BB962C8B-B14F-4D97-AF65-F5344CB8AC3E}">
        <p14:creationId xmlns:p14="http://schemas.microsoft.com/office/powerpoint/2010/main" val="1841722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Currently, we are reviewing the whole</a:t>
            </a:r>
            <a:r>
              <a:rPr lang="en-GB" baseline="0"/>
              <a:t> school behaviour policy. At present these are our rewards and sanctions. </a:t>
            </a:r>
          </a:p>
          <a:p>
            <a:r>
              <a:rPr lang="en-GB" baseline="0"/>
              <a:t>Please discuss the whole class rules and rewards that were created during the first week. </a:t>
            </a:r>
            <a:endParaRPr lang="en-GB"/>
          </a:p>
        </p:txBody>
      </p:sp>
      <p:sp>
        <p:nvSpPr>
          <p:cNvPr id="4" name="Slide Number Placeholder 3"/>
          <p:cNvSpPr>
            <a:spLocks noGrp="1"/>
          </p:cNvSpPr>
          <p:nvPr>
            <p:ph type="sldNum" sz="quarter" idx="10"/>
          </p:nvPr>
        </p:nvSpPr>
        <p:spPr/>
        <p:txBody>
          <a:bodyPr/>
          <a:lstStyle/>
          <a:p>
            <a:fld id="{DED1CDCB-1A33-4736-B5BF-CD0CC1C1048B}" type="slidenum">
              <a:rPr lang="en-GB" smtClean="0"/>
              <a:pPr/>
              <a:t>21</a:t>
            </a:fld>
            <a:endParaRPr lang="en-GB"/>
          </a:p>
        </p:txBody>
      </p:sp>
    </p:spTree>
    <p:extLst>
      <p:ext uri="{BB962C8B-B14F-4D97-AF65-F5344CB8AC3E}">
        <p14:creationId xmlns:p14="http://schemas.microsoft.com/office/powerpoint/2010/main" val="940911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A8438C2-A8B2-44C8-B2B0-E96A25892A9E}" type="datetimeFigureOut">
              <a:rPr lang="en-GB" smtClean="0"/>
              <a:pPr/>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83B78C-22F4-4821-8CED-53AE192CBD4E}"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8438C2-A8B2-44C8-B2B0-E96A25892A9E}" type="datetimeFigureOut">
              <a:rPr lang="en-GB" smtClean="0"/>
              <a:pPr/>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83B78C-22F4-4821-8CED-53AE192CBD4E}"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8438C2-A8B2-44C8-B2B0-E96A25892A9E}" type="datetimeFigureOut">
              <a:rPr lang="en-GB" smtClean="0"/>
              <a:pPr/>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83B78C-22F4-4821-8CED-53AE192CBD4E}"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A8438C2-A8B2-44C8-B2B0-E96A25892A9E}" type="datetimeFigureOut">
              <a:rPr lang="en-GB" smtClean="0"/>
              <a:pPr/>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D83B78C-22F4-4821-8CED-53AE192CBD4E}"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A8438C2-A8B2-44C8-B2B0-E96A25892A9E}" type="datetimeFigureOut">
              <a:rPr lang="en-GB" smtClean="0"/>
              <a:pPr/>
              <a:t>02/09/2026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D83B78C-22F4-4821-8CED-53AE192CBD4E}"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A8438C2-A8B2-44C8-B2B0-E96A25892A9E}" type="datetimeFigureOut">
              <a:rPr lang="en-GB" smtClean="0"/>
              <a:pPr/>
              <a:t>02/09/2026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D83B78C-22F4-4821-8CED-53AE192CBD4E}"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8438C2-A8B2-44C8-B2B0-E96A25892A9E}" type="datetimeFigureOut">
              <a:rPr lang="en-GB" smtClean="0"/>
              <a:pPr/>
              <a:t>02/09/2026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D83B78C-22F4-4821-8CED-53AE192CBD4E}"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8438C2-A8B2-44C8-B2B0-E96A25892A9E}" type="datetimeFigureOut">
              <a:rPr lang="en-GB" smtClean="0"/>
              <a:pPr/>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D83B78C-22F4-4821-8CED-53AE192CBD4E}" type="slidenum">
              <a:rPr lang="en-GB" smtClean="0"/>
              <a:pPr/>
              <a:t>‹#›</a:t>
            </a:fld>
            <a:endParaRPr lang="en-GB"/>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A8438C2-A8B2-44C8-B2B0-E96A25892A9E}" type="datetimeFigureOut">
              <a:rPr lang="en-GB" smtClean="0"/>
              <a:pPr/>
              <a:t>02/09/2026</a:t>
            </a:fld>
            <a:endParaRPr lang="en-GB"/>
          </a:p>
        </p:txBody>
      </p:sp>
      <p:sp>
        <p:nvSpPr>
          <p:cNvPr id="9" name="Slide Number Placeholder 8"/>
          <p:cNvSpPr>
            <a:spLocks noGrp="1"/>
          </p:cNvSpPr>
          <p:nvPr>
            <p:ph type="sldNum" sz="quarter" idx="11"/>
          </p:nvPr>
        </p:nvSpPr>
        <p:spPr/>
        <p:txBody>
          <a:bodyPr/>
          <a:lstStyle/>
          <a:p>
            <a:fld id="{8D83B78C-22F4-4821-8CED-53AE192CBD4E}" type="slidenum">
              <a:rPr lang="en-GB" smtClean="0"/>
              <a:pPr/>
              <a:t>‹#›</a:t>
            </a:fld>
            <a:endParaRPr lang="en-GB"/>
          </a:p>
        </p:txBody>
      </p:sp>
      <p:sp>
        <p:nvSpPr>
          <p:cNvPr id="10" name="Footer Placeholder 9"/>
          <p:cNvSpPr>
            <a:spLocks noGrp="1"/>
          </p:cNvSpPr>
          <p:nvPr>
            <p:ph type="ftr" sz="quarter" idx="12"/>
          </p:nvPr>
        </p:nvSpPr>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8438C2-A8B2-44C8-B2B0-E96A25892A9E}" type="datetimeFigureOut">
              <a:rPr lang="en-GB" smtClean="0"/>
              <a:pPr/>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83B78C-22F4-4821-8CED-53AE192CBD4E}"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8438C2-A8B2-44C8-B2B0-E96A25892A9E}" type="datetimeFigureOut">
              <a:rPr lang="en-GB" smtClean="0"/>
              <a:pPr/>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83B78C-22F4-4821-8CED-53AE192CBD4E}"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8D83B78C-22F4-4821-8CED-53AE192CBD4E}" type="slidenum">
              <a:rPr lang="en-GB" smtClean="0"/>
              <a:pPr/>
              <a:t>‹#›</a:t>
            </a:fld>
            <a:endParaRPr lang="en-GB"/>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GB"/>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1A8438C2-A8B2-44C8-B2B0-E96A25892A9E}" type="datetimeFigureOut">
              <a:rPr lang="en-GB" smtClean="0"/>
              <a:pPr/>
              <a:t>02/09/2026</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hyperlink" Target="https://www.google.com/imgres?imgurl=https%3A%2F%2F3.files.edl.io%2F2c19%2F20%2F08%2F29%2F173415-68931cb2-9e85-4999-985c-a575360bfd07.png&amp;imgrefurl=https%3A%2F%2Fjcs.rcschools.net%2Fapps%2Fpages%2Findex.jsp%3FuREC_ID%3D1558685%26type%3Du%26pREC_ID%3D2052509&amp;tbnid=MNXxsviBahpS_M&amp;vet=10CAMQxiAoAGoXChMIqO6_rZv18gIVAAAAAB0AAAAAEBU..i&amp;docid=koKGdDuggROvRM&amp;w=2200&amp;h=1732&amp;itg=1&amp;q=class%20dojo&amp;safe=active&amp;ved=0CAMQxiAoAGoXChMIqO6_rZv18gIVAAAAAB0AAAAAEBU" TargetMode="External"/><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southbersted.w-sussex.sch.uk/class-page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75656" y="4144723"/>
            <a:ext cx="5760640" cy="1077218"/>
          </a:xfrm>
          <a:prstGeom prst="rect">
            <a:avLst/>
          </a:prstGeom>
          <a:noFill/>
        </p:spPr>
        <p:txBody>
          <a:bodyPr wrap="square" rtlCol="0">
            <a:spAutoFit/>
          </a:bodyPr>
          <a:lstStyle/>
          <a:p>
            <a:pPr algn="ctr"/>
            <a:r>
              <a:rPr lang="en-GB" sz="3200" b="1">
                <a:solidFill>
                  <a:schemeClr val="tx2"/>
                </a:solidFill>
              </a:rPr>
              <a:t>Welcome to Year 2</a:t>
            </a:r>
          </a:p>
          <a:p>
            <a:pPr algn="ctr"/>
            <a:endParaRPr lang="en-GB" sz="3200">
              <a:solidFill>
                <a:schemeClr val="tx2"/>
              </a:solidFill>
            </a:endParaRPr>
          </a:p>
        </p:txBody>
      </p:sp>
      <p:pic>
        <p:nvPicPr>
          <p:cNvPr id="2" name="Picture 2" descr="L:\L\logo\school logo final2.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211667"/>
            <a:ext cx="4032448" cy="404757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L:\L\logo\school logo final2.bmp">
            <a:extLst>
              <a:ext uri="{FF2B5EF4-FFF2-40B4-BE49-F238E27FC236}">
                <a16:creationId xmlns:a16="http://schemas.microsoft.com/office/drawing/2014/main" id="{96A08BE2-9348-41B6-9EA9-3A79EF8DAAC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20692" y="5517232"/>
            <a:ext cx="723308" cy="726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8020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12993" y="782121"/>
            <a:ext cx="7518014" cy="5293757"/>
          </a:xfrm>
          <a:prstGeom prst="rect">
            <a:avLst/>
          </a:prstGeom>
          <a:noFill/>
        </p:spPr>
        <p:txBody>
          <a:bodyPr wrap="square" lIns="91440" tIns="45720" rIns="91440" bIns="45720" rtlCol="0" anchor="t">
            <a:spAutoFit/>
          </a:bodyPr>
          <a:lstStyle/>
          <a:p>
            <a:pPr algn="ctr"/>
            <a:r>
              <a:rPr lang="en-GB" sz="3600" b="1" dirty="0">
                <a:solidFill>
                  <a:schemeClr val="tx2"/>
                </a:solidFill>
              </a:rPr>
              <a:t>Year 2 Team</a:t>
            </a:r>
          </a:p>
          <a:p>
            <a:pPr algn="ctr"/>
            <a:endParaRPr lang="en-GB" b="1" dirty="0">
              <a:solidFill>
                <a:schemeClr val="tx2"/>
              </a:solidFill>
            </a:endParaRPr>
          </a:p>
          <a:p>
            <a:pPr algn="ctr"/>
            <a:endParaRPr lang="en-GB" b="1" dirty="0">
              <a:solidFill>
                <a:schemeClr val="tx2"/>
              </a:solidFill>
            </a:endParaRPr>
          </a:p>
          <a:p>
            <a:pPr algn="ctr"/>
            <a:endParaRPr lang="en-GB" b="1" dirty="0">
              <a:solidFill>
                <a:schemeClr val="tx2"/>
              </a:solidFill>
            </a:endParaRPr>
          </a:p>
          <a:p>
            <a:pPr algn="ctr"/>
            <a:r>
              <a:rPr lang="en-GB" sz="3600" b="1" dirty="0">
                <a:solidFill>
                  <a:schemeClr val="tx2"/>
                </a:solidFill>
              </a:rPr>
              <a:t>Class Teacher</a:t>
            </a:r>
          </a:p>
          <a:p>
            <a:pPr algn="ctr"/>
            <a:endParaRPr lang="en-GB" sz="3600" b="1" dirty="0">
              <a:solidFill>
                <a:schemeClr val="tx2">
                  <a:lumMod val="60000"/>
                  <a:lumOff val="40000"/>
                </a:schemeClr>
              </a:solidFill>
            </a:endParaRPr>
          </a:p>
          <a:p>
            <a:pPr algn="ctr"/>
            <a:r>
              <a:rPr lang="en-GB" sz="3600" b="1" dirty="0">
                <a:solidFill>
                  <a:schemeClr val="tx2">
                    <a:lumMod val="60000"/>
                    <a:lumOff val="40000"/>
                  </a:schemeClr>
                </a:solidFill>
              </a:rPr>
              <a:t>Mrs Beaumont</a:t>
            </a:r>
          </a:p>
          <a:p>
            <a:pPr algn="ctr"/>
            <a:endParaRPr lang="en-GB" sz="3600" b="1" dirty="0">
              <a:solidFill>
                <a:schemeClr val="tx2">
                  <a:lumMod val="60000"/>
                  <a:lumOff val="40000"/>
                </a:schemeClr>
              </a:solidFill>
            </a:endParaRPr>
          </a:p>
          <a:p>
            <a:pPr algn="ctr"/>
            <a:endParaRPr lang="en-GB" sz="1600" b="1" dirty="0">
              <a:solidFill>
                <a:schemeClr val="tx2"/>
              </a:solidFill>
            </a:endParaRPr>
          </a:p>
          <a:p>
            <a:pPr algn="ctr"/>
            <a:r>
              <a:rPr lang="en-GB" sz="3600" b="1" dirty="0">
                <a:solidFill>
                  <a:schemeClr val="tx2"/>
                </a:solidFill>
              </a:rPr>
              <a:t>Teaching Assistant </a:t>
            </a:r>
          </a:p>
          <a:p>
            <a:pPr algn="ctr"/>
            <a:r>
              <a:rPr lang="en-GB" sz="3600" b="1" dirty="0">
                <a:solidFill>
                  <a:srgbClr val="FF0000"/>
                </a:solidFill>
              </a:rPr>
              <a:t>Ms Osborne</a:t>
            </a:r>
            <a:endParaRPr lang="en-GB" sz="3600" b="1" dirty="0">
              <a:solidFill>
                <a:srgbClr val="FF0000"/>
              </a:solidFill>
              <a:ea typeface="Calibri"/>
              <a:cs typeface="Calibri"/>
            </a:endParaRPr>
          </a:p>
          <a:p>
            <a:pPr algn="ctr"/>
            <a:endParaRPr lang="en-GB" sz="1600" b="1" dirty="0">
              <a:solidFill>
                <a:schemeClr val="tx2"/>
              </a:solidFill>
            </a:endParaRPr>
          </a:p>
        </p:txBody>
      </p:sp>
      <p:pic>
        <p:nvPicPr>
          <p:cNvPr id="2050" name="Picture 2" descr="L:\L\logo\school logo final2.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48953" y="5517232"/>
            <a:ext cx="795047" cy="798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587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7D32273-8E38-4399-9489-74292ED90912}"/>
              </a:ext>
            </a:extLst>
          </p:cNvPr>
          <p:cNvSpPr txBox="1">
            <a:spLocks noGrp="1"/>
          </p:cNvSpPr>
          <p:nvPr>
            <p:ph idx="1"/>
          </p:nvPr>
        </p:nvSpPr>
        <p:spPr>
          <a:xfrm>
            <a:off x="1064615" y="1556792"/>
            <a:ext cx="6172200" cy="3394469"/>
          </a:xfrm>
        </p:spPr>
        <p:txBody>
          <a:bodyPr anchorCtr="1"/>
          <a:lstStyle/>
          <a:p>
            <a:pPr marL="82289" indent="0" algn="ctr">
              <a:buNone/>
            </a:pPr>
            <a:r>
              <a:rPr lang="en-US"/>
              <a:t>John 10:10 </a:t>
            </a:r>
            <a:r>
              <a:rPr lang="en-US" b="1">
                <a:solidFill>
                  <a:srgbClr val="002060"/>
                </a:solidFill>
              </a:rPr>
              <a:t>‘Life in all its Fullness.’ </a:t>
            </a:r>
            <a:endParaRPr lang="en-GB" b="1">
              <a:solidFill>
                <a:srgbClr val="002060"/>
              </a:solidFill>
            </a:endParaRPr>
          </a:p>
        </p:txBody>
      </p:sp>
      <p:sp>
        <p:nvSpPr>
          <p:cNvPr id="3" name="Title 2">
            <a:extLst>
              <a:ext uri="{FF2B5EF4-FFF2-40B4-BE49-F238E27FC236}">
                <a16:creationId xmlns:a16="http://schemas.microsoft.com/office/drawing/2014/main" id="{F9B65335-8F9F-40CB-A533-6C8AB9F67E54}"/>
              </a:ext>
            </a:extLst>
          </p:cNvPr>
          <p:cNvSpPr txBox="1">
            <a:spLocks noGrp="1"/>
          </p:cNvSpPr>
          <p:nvPr>
            <p:ph type="title"/>
          </p:nvPr>
        </p:nvSpPr>
        <p:spPr>
          <a:xfrm>
            <a:off x="926965" y="346248"/>
            <a:ext cx="6447500" cy="990596"/>
          </a:xfrm>
        </p:spPr>
        <p:txBody>
          <a:bodyPr anchorCtr="1"/>
          <a:lstStyle/>
          <a:p>
            <a:pPr lvl="0" algn="ctr"/>
            <a:r>
              <a:rPr lang="en-GB" sz="3600" b="1">
                <a:solidFill>
                  <a:srgbClr val="002060"/>
                </a:solidFill>
                <a:latin typeface="Calibri" pitchFamily="34"/>
              </a:rPr>
              <a:t>School’s Vision Statement</a:t>
            </a:r>
            <a:endParaRPr lang="en-US" sz="3600" b="1">
              <a:solidFill>
                <a:srgbClr val="002060"/>
              </a:solidFill>
              <a:latin typeface="Calibri" pitchFamily="34"/>
            </a:endParaRPr>
          </a:p>
        </p:txBody>
      </p:sp>
      <p:pic>
        <p:nvPicPr>
          <p:cNvPr id="4" name="Picture 2" descr="L:\L\logo\school logo final2.png">
            <a:extLst>
              <a:ext uri="{FF2B5EF4-FFF2-40B4-BE49-F238E27FC236}">
                <a16:creationId xmlns:a16="http://schemas.microsoft.com/office/drawing/2014/main" id="{4BD20EE2-5F18-499B-B5DC-8991A96091E5}"/>
              </a:ext>
            </a:extLst>
          </p:cNvPr>
          <p:cNvPicPr>
            <a:picLocks noChangeAspect="1"/>
          </p:cNvPicPr>
          <p:nvPr/>
        </p:nvPicPr>
        <p:blipFill>
          <a:blip r:embed="rId3"/>
          <a:srcRect/>
          <a:stretch>
            <a:fillRect/>
          </a:stretch>
        </p:blipFill>
        <p:spPr>
          <a:xfrm>
            <a:off x="8460432" y="5500045"/>
            <a:ext cx="683567" cy="670417"/>
          </a:xfrm>
          <a:prstGeom prst="rect">
            <a:avLst/>
          </a:prstGeom>
          <a:noFill/>
          <a:ln cap="flat">
            <a:noFill/>
          </a:ln>
        </p:spPr>
      </p:pic>
      <p:sp>
        <p:nvSpPr>
          <p:cNvPr id="6" name="TextBox 5">
            <a:extLst>
              <a:ext uri="{FF2B5EF4-FFF2-40B4-BE49-F238E27FC236}">
                <a16:creationId xmlns:a16="http://schemas.microsoft.com/office/drawing/2014/main" id="{58533ACB-B31A-4364-9A88-FF0B8575A5FF}"/>
              </a:ext>
            </a:extLst>
          </p:cNvPr>
          <p:cNvSpPr txBox="1"/>
          <p:nvPr/>
        </p:nvSpPr>
        <p:spPr>
          <a:xfrm>
            <a:off x="1514259" y="2204864"/>
            <a:ext cx="5803645" cy="1600438"/>
          </a:xfrm>
          <a:prstGeom prst="rect">
            <a:avLst/>
          </a:prstGeom>
          <a:noFill/>
          <a:ln w="47625" cmpd="dbl">
            <a:solidFill>
              <a:schemeClr val="tx1"/>
            </a:solidFill>
          </a:ln>
        </p:spPr>
        <p:txBody>
          <a:bodyPr wrap="square" rtlCol="0">
            <a:spAutoFit/>
          </a:bodyPr>
          <a:lstStyle/>
          <a:p>
            <a:pPr algn="ctr"/>
            <a:r>
              <a:rPr lang="en-US" sz="1400" b="1" i="1"/>
              <a:t>John 10:10: Life in all its Fullness</a:t>
            </a:r>
          </a:p>
          <a:p>
            <a:r>
              <a:rPr lang="en-US" sz="1400"/>
              <a:t>Effective teaching and a creative, child centered curriculum, together with an emphasis on Christian values and beliefs, enables all learners to recognise and achieve high standards. Pupils are encouraged to embrace challenges and become lifelong learners in a safe, secure and nurturing environment. We are committed to enriching pupils’ moral and spiritual development inspiring all to become caring, responsible 21</a:t>
            </a:r>
            <a:r>
              <a:rPr lang="en-US" sz="1400" baseline="30000"/>
              <a:t>st</a:t>
            </a:r>
            <a:r>
              <a:rPr lang="en-US" sz="1400"/>
              <a:t> century global citizens.</a:t>
            </a:r>
            <a:endParaRPr lang="en-GB" sz="1400"/>
          </a:p>
        </p:txBody>
      </p:sp>
      <p:pic>
        <p:nvPicPr>
          <p:cNvPr id="8" name="Picture 7">
            <a:extLst>
              <a:ext uri="{FF2B5EF4-FFF2-40B4-BE49-F238E27FC236}">
                <a16:creationId xmlns:a16="http://schemas.microsoft.com/office/drawing/2014/main" id="{C0A891A6-F01A-444C-BDE8-095E301F6A11}"/>
              </a:ext>
            </a:extLst>
          </p:cNvPr>
          <p:cNvPicPr>
            <a:picLocks noChangeAspect="1"/>
          </p:cNvPicPr>
          <p:nvPr/>
        </p:nvPicPr>
        <p:blipFill rotWithShape="1">
          <a:blip r:embed="rId4"/>
          <a:srcRect l="21440" t="31100" r="47480" b="47900"/>
          <a:stretch/>
        </p:blipFill>
        <p:spPr>
          <a:xfrm>
            <a:off x="1670504" y="3889809"/>
            <a:ext cx="5491154" cy="296819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332656"/>
            <a:ext cx="7272808" cy="646331"/>
          </a:xfrm>
          <a:prstGeom prst="rect">
            <a:avLst/>
          </a:prstGeom>
          <a:noFill/>
        </p:spPr>
        <p:txBody>
          <a:bodyPr wrap="square" rtlCol="0">
            <a:spAutoFit/>
          </a:bodyPr>
          <a:lstStyle/>
          <a:p>
            <a:pPr algn="ctr"/>
            <a:r>
              <a:rPr lang="en-GB" sz="3600" b="1">
                <a:solidFill>
                  <a:schemeClr val="tx2"/>
                </a:solidFill>
              </a:rPr>
              <a:t>Year 2 - Keys to Success </a:t>
            </a:r>
          </a:p>
        </p:txBody>
      </p:sp>
      <p:pic>
        <p:nvPicPr>
          <p:cNvPr id="4" name="Picture 2" descr="L:\L\logo\school logo final2.bmp">
            <a:extLst>
              <a:ext uri="{FF2B5EF4-FFF2-40B4-BE49-F238E27FC236}">
                <a16:creationId xmlns:a16="http://schemas.microsoft.com/office/drawing/2014/main" id="{52947C25-7F52-47A0-80EA-3C76D60B4AE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4628" y="5445224"/>
            <a:ext cx="829371" cy="83248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0E54B82-023E-4241-BAA2-449AEA2F45EB}"/>
              </a:ext>
            </a:extLst>
          </p:cNvPr>
          <p:cNvPicPr>
            <a:picLocks noChangeAspect="1"/>
          </p:cNvPicPr>
          <p:nvPr/>
        </p:nvPicPr>
        <p:blipFill>
          <a:blip r:embed="rId4"/>
          <a:stretch>
            <a:fillRect/>
          </a:stretch>
        </p:blipFill>
        <p:spPr>
          <a:xfrm>
            <a:off x="971600" y="1392185"/>
            <a:ext cx="6876256" cy="4919648"/>
          </a:xfrm>
          <a:prstGeom prst="rect">
            <a:avLst/>
          </a:prstGeom>
        </p:spPr>
      </p:pic>
    </p:spTree>
    <p:extLst>
      <p:ext uri="{BB962C8B-B14F-4D97-AF65-F5344CB8AC3E}">
        <p14:creationId xmlns:p14="http://schemas.microsoft.com/office/powerpoint/2010/main" val="4246740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332656"/>
            <a:ext cx="7272808" cy="646331"/>
          </a:xfrm>
          <a:prstGeom prst="rect">
            <a:avLst/>
          </a:prstGeom>
          <a:noFill/>
        </p:spPr>
        <p:txBody>
          <a:bodyPr wrap="square" rtlCol="0">
            <a:spAutoFit/>
          </a:bodyPr>
          <a:lstStyle/>
          <a:p>
            <a:pPr algn="ctr"/>
            <a:r>
              <a:rPr lang="en-GB" sz="3600" b="1">
                <a:solidFill>
                  <a:schemeClr val="tx2"/>
                </a:solidFill>
              </a:rPr>
              <a:t>Year 2 - Keys to Success </a:t>
            </a:r>
          </a:p>
        </p:txBody>
      </p:sp>
      <p:pic>
        <p:nvPicPr>
          <p:cNvPr id="5" name="Picture 2" descr="L:\L\logo\school logo final2.bmp">
            <a:extLst>
              <a:ext uri="{FF2B5EF4-FFF2-40B4-BE49-F238E27FC236}">
                <a16:creationId xmlns:a16="http://schemas.microsoft.com/office/drawing/2014/main" id="{52947C25-7F52-47A0-80EA-3C76D60B4AE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8042" y="5373216"/>
            <a:ext cx="866786" cy="87003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3FBB70B-464C-4CDE-A0B2-C862EC3B9D08}"/>
              </a:ext>
            </a:extLst>
          </p:cNvPr>
          <p:cNvPicPr>
            <a:picLocks noChangeAspect="1"/>
          </p:cNvPicPr>
          <p:nvPr/>
        </p:nvPicPr>
        <p:blipFill>
          <a:blip r:embed="rId4"/>
          <a:stretch>
            <a:fillRect/>
          </a:stretch>
        </p:blipFill>
        <p:spPr>
          <a:xfrm>
            <a:off x="611560" y="1382217"/>
            <a:ext cx="7308304" cy="5143127"/>
          </a:xfrm>
          <a:prstGeom prst="rect">
            <a:avLst/>
          </a:prstGeom>
        </p:spPr>
      </p:pic>
    </p:spTree>
    <p:extLst>
      <p:ext uri="{BB962C8B-B14F-4D97-AF65-F5344CB8AC3E}">
        <p14:creationId xmlns:p14="http://schemas.microsoft.com/office/powerpoint/2010/main" val="4246740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302"/>
            <a:ext cx="7620000" cy="1143000"/>
          </a:xfrm>
        </p:spPr>
        <p:txBody>
          <a:bodyPr/>
          <a:lstStyle/>
          <a:p>
            <a:pPr algn="ctr"/>
            <a:r>
              <a:rPr lang="en-GB" b="1">
                <a:latin typeface="+mn-lt"/>
              </a:rPr>
              <a:t>Reading Bookmarks</a:t>
            </a:r>
          </a:p>
        </p:txBody>
      </p:sp>
      <p:pic>
        <p:nvPicPr>
          <p:cNvPr id="7"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8424" y="5445224"/>
            <a:ext cx="755576" cy="75841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D65EB9B-47DD-4CE2-BE33-98D9D2EEA14F}"/>
              </a:ext>
            </a:extLst>
          </p:cNvPr>
          <p:cNvPicPr>
            <a:picLocks noChangeAspect="1"/>
          </p:cNvPicPr>
          <p:nvPr/>
        </p:nvPicPr>
        <p:blipFill>
          <a:blip r:embed="rId4"/>
          <a:stretch>
            <a:fillRect/>
          </a:stretch>
        </p:blipFill>
        <p:spPr>
          <a:xfrm>
            <a:off x="2678203" y="1109627"/>
            <a:ext cx="2837251" cy="5271070"/>
          </a:xfrm>
          <a:prstGeom prst="rect">
            <a:avLst/>
          </a:prstGeom>
        </p:spPr>
      </p:pic>
    </p:spTree>
    <p:extLst>
      <p:ext uri="{BB962C8B-B14F-4D97-AF65-F5344CB8AC3E}">
        <p14:creationId xmlns:p14="http://schemas.microsoft.com/office/powerpoint/2010/main" val="130285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620688"/>
            <a:ext cx="7488832" cy="3970318"/>
          </a:xfrm>
          <a:prstGeom prst="rect">
            <a:avLst/>
          </a:prstGeom>
          <a:noFill/>
        </p:spPr>
        <p:txBody>
          <a:bodyPr wrap="square" lIns="91440" tIns="45720" rIns="91440" bIns="45720" rtlCol="0" anchor="t">
            <a:spAutoFit/>
          </a:bodyPr>
          <a:lstStyle/>
          <a:p>
            <a:pPr algn="ctr"/>
            <a:r>
              <a:rPr lang="en-GB" sz="3600" b="1">
                <a:solidFill>
                  <a:schemeClr val="tx2"/>
                </a:solidFill>
              </a:rPr>
              <a:t>End of Key Stage 1 Assessments  </a:t>
            </a:r>
          </a:p>
          <a:p>
            <a:pPr algn="ctr"/>
            <a:r>
              <a:rPr lang="en-GB" sz="3600" b="1">
                <a:solidFill>
                  <a:schemeClr val="tx2"/>
                </a:solidFill>
              </a:rPr>
              <a:t>                             </a:t>
            </a: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solidFill>
                  <a:schemeClr val="tx2"/>
                </a:solidFill>
              </a:rPr>
              <a:t>These will still take place next year</a:t>
            </a:r>
          </a:p>
          <a:p>
            <a:pPr marL="285750" indent="-285750">
              <a:buFont typeface="Arial" panose="020B0604020202020204" pitchFamily="34" charset="0"/>
              <a:buChar char="•"/>
            </a:pPr>
            <a:endParaRPr lang="en-GB">
              <a:solidFill>
                <a:schemeClr val="tx2"/>
              </a:solidFill>
            </a:endParaRPr>
          </a:p>
          <a:p>
            <a:pPr marL="285750" indent="-285750">
              <a:buFont typeface="Arial" panose="020B0604020202020204" pitchFamily="34" charset="0"/>
              <a:buChar char="•"/>
            </a:pPr>
            <a:r>
              <a:rPr lang="en-GB">
                <a:solidFill>
                  <a:schemeClr val="tx2"/>
                </a:solidFill>
              </a:rPr>
              <a:t>Children are assessed on Reading, Maths, Spelling, Punctuation and Grammar</a:t>
            </a:r>
          </a:p>
          <a:p>
            <a:pPr marL="285750" indent="-285750">
              <a:buFont typeface="Arial" panose="020B0604020202020204" pitchFamily="34" charset="0"/>
              <a:buChar char="•"/>
            </a:pPr>
            <a:endParaRPr lang="en-GB">
              <a:solidFill>
                <a:schemeClr val="tx2"/>
              </a:solidFill>
            </a:endParaRPr>
          </a:p>
          <a:p>
            <a:pPr marL="285750" indent="-285750">
              <a:buFont typeface="Arial" panose="020B0604020202020204" pitchFamily="34" charset="0"/>
              <a:buChar char="•"/>
            </a:pPr>
            <a:r>
              <a:rPr lang="en-GB">
                <a:solidFill>
                  <a:schemeClr val="tx2"/>
                </a:solidFill>
              </a:rPr>
              <a:t>Tests are used to support teacher assessment</a:t>
            </a:r>
            <a:endParaRPr lang="en-GB">
              <a:solidFill>
                <a:schemeClr val="tx2"/>
              </a:solidFill>
              <a:ea typeface="Calibri"/>
              <a:cs typeface="Calibri"/>
            </a:endParaRPr>
          </a:p>
          <a:p>
            <a:pPr marL="285750" indent="-285750">
              <a:buFont typeface="Arial" panose="020B0604020202020204" pitchFamily="34" charset="0"/>
              <a:buChar char="•"/>
            </a:pPr>
            <a:endParaRPr lang="en-GB">
              <a:solidFill>
                <a:schemeClr val="tx2"/>
              </a:solidFill>
            </a:endParaRPr>
          </a:p>
          <a:p>
            <a:pPr marL="285750" indent="-285750">
              <a:buFont typeface="Arial" panose="020B0604020202020204" pitchFamily="34" charset="0"/>
              <a:buChar char="•"/>
            </a:pPr>
            <a:r>
              <a:rPr lang="en-GB">
                <a:solidFill>
                  <a:schemeClr val="tx2"/>
                </a:solidFill>
              </a:rPr>
              <a:t>These will be made as friendly as possible for the children to enable them to do their best and not feel under any stress.</a:t>
            </a:r>
          </a:p>
        </p:txBody>
      </p:sp>
      <p:pic>
        <p:nvPicPr>
          <p:cNvPr id="3" name="Picture 2" descr="L:\L\logo\school logo final2.bmp">
            <a:extLst>
              <a:ext uri="{FF2B5EF4-FFF2-40B4-BE49-F238E27FC236}">
                <a16:creationId xmlns:a16="http://schemas.microsoft.com/office/drawing/2014/main" id="{D04BBDEB-F698-49F9-908A-F7C0A90D2E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69780" y="5445224"/>
            <a:ext cx="795047" cy="798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788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332656"/>
            <a:ext cx="7272808" cy="1200329"/>
          </a:xfrm>
          <a:prstGeom prst="rect">
            <a:avLst/>
          </a:prstGeom>
          <a:noFill/>
        </p:spPr>
        <p:txBody>
          <a:bodyPr wrap="square" rtlCol="0">
            <a:spAutoFit/>
          </a:bodyPr>
          <a:lstStyle/>
          <a:p>
            <a:pPr algn="ctr"/>
            <a:r>
              <a:rPr lang="en-GB" sz="3600" b="1" dirty="0">
                <a:solidFill>
                  <a:srgbClr val="002060"/>
                </a:solidFill>
              </a:rPr>
              <a:t>Year Two’s Curriculum</a:t>
            </a:r>
          </a:p>
          <a:p>
            <a:pPr algn="ctr"/>
            <a:r>
              <a:rPr lang="en-GB" sz="3600" b="1" dirty="0">
                <a:solidFill>
                  <a:srgbClr val="002060"/>
                </a:solidFill>
              </a:rPr>
              <a:t>2026 - 2027</a:t>
            </a:r>
          </a:p>
        </p:txBody>
      </p:sp>
      <p:pic>
        <p:nvPicPr>
          <p:cNvPr id="6"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3513" y="5445224"/>
            <a:ext cx="1070487" cy="107450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 3"/>
          <p:cNvGraphicFramePr>
            <a:graphicFrameLocks noGrp="1"/>
          </p:cNvGraphicFramePr>
          <p:nvPr>
            <p:extLst>
              <p:ext uri="{D42A27DB-BD31-4B8C-83A1-F6EECF244321}">
                <p14:modId xmlns:p14="http://schemas.microsoft.com/office/powerpoint/2010/main" val="2404925348"/>
              </p:ext>
            </p:extLst>
          </p:nvPr>
        </p:nvGraphicFramePr>
        <p:xfrm>
          <a:off x="972430" y="1772816"/>
          <a:ext cx="6839100" cy="2199340"/>
        </p:xfrm>
        <a:graphic>
          <a:graphicData uri="http://schemas.openxmlformats.org/drawingml/2006/table">
            <a:tbl>
              <a:tblPr firstRow="1" bandRow="1">
                <a:tableStyleId>{5C22544A-7EE6-4342-B048-85BDC9FD1C3A}</a:tableStyleId>
              </a:tblPr>
              <a:tblGrid>
                <a:gridCol w="1139850">
                  <a:extLst>
                    <a:ext uri="{9D8B030D-6E8A-4147-A177-3AD203B41FA5}">
                      <a16:colId xmlns:a16="http://schemas.microsoft.com/office/drawing/2014/main" val="20000"/>
                    </a:ext>
                  </a:extLst>
                </a:gridCol>
                <a:gridCol w="1139850">
                  <a:extLst>
                    <a:ext uri="{9D8B030D-6E8A-4147-A177-3AD203B41FA5}">
                      <a16:colId xmlns:a16="http://schemas.microsoft.com/office/drawing/2014/main" val="20001"/>
                    </a:ext>
                  </a:extLst>
                </a:gridCol>
                <a:gridCol w="1139850">
                  <a:extLst>
                    <a:ext uri="{9D8B030D-6E8A-4147-A177-3AD203B41FA5}">
                      <a16:colId xmlns:a16="http://schemas.microsoft.com/office/drawing/2014/main" val="20002"/>
                    </a:ext>
                  </a:extLst>
                </a:gridCol>
                <a:gridCol w="1044116">
                  <a:extLst>
                    <a:ext uri="{9D8B030D-6E8A-4147-A177-3AD203B41FA5}">
                      <a16:colId xmlns:a16="http://schemas.microsoft.com/office/drawing/2014/main" val="20003"/>
                    </a:ext>
                  </a:extLst>
                </a:gridCol>
                <a:gridCol w="1152128">
                  <a:extLst>
                    <a:ext uri="{9D8B030D-6E8A-4147-A177-3AD203B41FA5}">
                      <a16:colId xmlns:a16="http://schemas.microsoft.com/office/drawing/2014/main" val="20004"/>
                    </a:ext>
                  </a:extLst>
                </a:gridCol>
                <a:gridCol w="1223306">
                  <a:extLst>
                    <a:ext uri="{9D8B030D-6E8A-4147-A177-3AD203B41FA5}">
                      <a16:colId xmlns:a16="http://schemas.microsoft.com/office/drawing/2014/main" val="20005"/>
                    </a:ext>
                  </a:extLst>
                </a:gridCol>
              </a:tblGrid>
              <a:tr h="314085">
                <a:tc>
                  <a:txBody>
                    <a:bodyPr/>
                    <a:lstStyle/>
                    <a:p>
                      <a:r>
                        <a:rPr lang="en-GB">
                          <a:solidFill>
                            <a:schemeClr val="bg1">
                              <a:lumMod val="95000"/>
                            </a:schemeClr>
                          </a:solidFill>
                        </a:rPr>
                        <a:t>Autumn 1</a:t>
                      </a:r>
                    </a:p>
                  </a:txBody>
                  <a:tcPr/>
                </a:tc>
                <a:tc>
                  <a:txBody>
                    <a:bodyPr/>
                    <a:lstStyle/>
                    <a:p>
                      <a:r>
                        <a:rPr lang="en-GB">
                          <a:solidFill>
                            <a:schemeClr val="bg1">
                              <a:lumMod val="95000"/>
                            </a:schemeClr>
                          </a:solidFill>
                        </a:rPr>
                        <a:t>Autumn 2</a:t>
                      </a:r>
                    </a:p>
                  </a:txBody>
                  <a:tcPr/>
                </a:tc>
                <a:tc>
                  <a:txBody>
                    <a:bodyPr/>
                    <a:lstStyle/>
                    <a:p>
                      <a:r>
                        <a:rPr lang="en-GB">
                          <a:solidFill>
                            <a:schemeClr val="bg1">
                              <a:lumMod val="95000"/>
                            </a:schemeClr>
                          </a:solidFill>
                        </a:rPr>
                        <a:t>Spring 1</a:t>
                      </a:r>
                    </a:p>
                  </a:txBody>
                  <a:tcPr/>
                </a:tc>
                <a:tc>
                  <a:txBody>
                    <a:bodyPr/>
                    <a:lstStyle/>
                    <a:p>
                      <a:r>
                        <a:rPr lang="en-GB">
                          <a:solidFill>
                            <a:schemeClr val="bg1">
                              <a:lumMod val="95000"/>
                            </a:schemeClr>
                          </a:solidFill>
                        </a:rPr>
                        <a:t>Spring 2</a:t>
                      </a:r>
                    </a:p>
                  </a:txBody>
                  <a:tcPr/>
                </a:tc>
                <a:tc>
                  <a:txBody>
                    <a:bodyPr/>
                    <a:lstStyle/>
                    <a:p>
                      <a:r>
                        <a:rPr lang="en-GB">
                          <a:solidFill>
                            <a:schemeClr val="bg1">
                              <a:lumMod val="95000"/>
                            </a:schemeClr>
                          </a:solidFill>
                        </a:rPr>
                        <a:t>Summer 1</a:t>
                      </a:r>
                    </a:p>
                  </a:txBody>
                  <a:tcPr/>
                </a:tc>
                <a:tc>
                  <a:txBody>
                    <a:bodyPr/>
                    <a:lstStyle/>
                    <a:p>
                      <a:r>
                        <a:rPr lang="en-GB">
                          <a:solidFill>
                            <a:schemeClr val="bg1">
                              <a:lumMod val="95000"/>
                            </a:schemeClr>
                          </a:solidFill>
                        </a:rPr>
                        <a:t>Summer 2</a:t>
                      </a:r>
                    </a:p>
                  </a:txBody>
                  <a:tcPr/>
                </a:tc>
                <a:extLst>
                  <a:ext uri="{0D108BD9-81ED-4DB2-BD59-A6C34878D82A}">
                    <a16:rowId xmlns:a16="http://schemas.microsoft.com/office/drawing/2014/main" val="10000"/>
                  </a:ext>
                </a:extLst>
              </a:tr>
              <a:tr h="18335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b="1" i="1" kern="1200">
                        <a:solidFill>
                          <a:schemeClr val="dk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b="1" i="1" kern="1200">
                        <a:solidFill>
                          <a:schemeClr val="dk1"/>
                        </a:solidFill>
                        <a:effectLst/>
                        <a:latin typeface="+mn-lt"/>
                        <a:ea typeface="+mn-ea"/>
                        <a:cs typeface="+mn-cs"/>
                      </a:endParaRPr>
                    </a:p>
                    <a:p>
                      <a:pPr marL="0" marR="0" lvl="0" indent="0" algn="ctr" rtl="0" eaLnBrk="1" fontAlgn="auto" latinLnBrk="0" hangingPunct="1">
                        <a:lnSpc>
                          <a:spcPct val="100000"/>
                        </a:lnSpc>
                        <a:spcBef>
                          <a:spcPts val="0"/>
                        </a:spcBef>
                        <a:spcAft>
                          <a:spcPts val="0"/>
                        </a:spcAft>
                        <a:buClrTx/>
                        <a:buSzTx/>
                        <a:buFontTx/>
                        <a:buNone/>
                      </a:pPr>
                      <a:r>
                        <a:rPr lang="en-GB" sz="1400" b="1" i="1" kern="1200">
                          <a:solidFill>
                            <a:schemeClr val="dk1"/>
                          </a:solidFill>
                          <a:effectLst/>
                          <a:latin typeface="+mn-lt"/>
                          <a:ea typeface="+mn-ea"/>
                          <a:cs typeface="+mn-cs"/>
                        </a:rPr>
                        <a:t>Would you put the fire out?</a:t>
                      </a:r>
                    </a:p>
                    <a:p>
                      <a:pPr algn="ctr"/>
                      <a:endParaRPr lang="en-GB" sz="1400" b="1" i="1" kern="1200">
                        <a:solidFill>
                          <a:schemeClr val="tx1"/>
                        </a:solidFill>
                        <a:effectLst/>
                        <a:latin typeface="+mn-lt"/>
                        <a:ea typeface="+mn-ea"/>
                        <a:cs typeface="+mn-cs"/>
                      </a:endParaRPr>
                    </a:p>
                    <a:p>
                      <a:pPr algn="ctr"/>
                      <a:endParaRPr lang="en-GB" sz="1400" b="1" i="1" kern="1200">
                        <a:solidFill>
                          <a:schemeClr val="tx1"/>
                        </a:solidFill>
                        <a:effectLst/>
                        <a:latin typeface="+mn-lt"/>
                        <a:ea typeface="+mn-ea"/>
                        <a:cs typeface="+mn-cs"/>
                      </a:endParaRPr>
                    </a:p>
                    <a:p>
                      <a:pPr algn="ctr"/>
                      <a:endParaRPr lang="en-GB" sz="1400" b="1" i="1" kern="1200">
                        <a:solidFill>
                          <a:schemeClr val="tx1"/>
                        </a:solidFill>
                        <a:effectLst/>
                        <a:latin typeface="+mn-lt"/>
                        <a:ea typeface="+mn-ea"/>
                        <a:cs typeface="+mn-cs"/>
                      </a:endParaRPr>
                    </a:p>
                  </a:txBody>
                  <a:tcPr/>
                </a:tc>
                <a:tc>
                  <a:txBody>
                    <a:bodyPr/>
                    <a:lstStyle/>
                    <a:p>
                      <a:pPr algn="ctr"/>
                      <a:endParaRPr lang="en-GB" sz="1400" b="1" i="1" kern="1200">
                        <a:solidFill>
                          <a:schemeClr val="dk1"/>
                        </a:solidFill>
                        <a:effectLst/>
                        <a:latin typeface="+mn-lt"/>
                        <a:ea typeface="+mn-ea"/>
                        <a:cs typeface="+mn-cs"/>
                      </a:endParaRPr>
                    </a:p>
                    <a:p>
                      <a:pPr algn="ctr"/>
                      <a:endParaRPr lang="en-GB" sz="1400" b="1" i="1" kern="1200">
                        <a:solidFill>
                          <a:schemeClr val="dk1"/>
                        </a:solidFill>
                        <a:effectLst/>
                        <a:latin typeface="+mn-lt"/>
                        <a:ea typeface="+mn-ea"/>
                        <a:cs typeface="+mn-cs"/>
                      </a:endParaRPr>
                    </a:p>
                    <a:p>
                      <a:pPr algn="ctr"/>
                      <a:r>
                        <a:rPr lang="en-GB" sz="1400" b="1" i="1" kern="1200">
                          <a:solidFill>
                            <a:schemeClr val="dk1"/>
                          </a:solidFill>
                          <a:effectLst/>
                          <a:latin typeface="+mn-lt"/>
                          <a:ea typeface="+mn-ea"/>
                          <a:cs typeface="+mn-cs"/>
                        </a:rPr>
                        <a:t>What does it take to make a change?  </a:t>
                      </a:r>
                    </a:p>
                    <a:p>
                      <a:pPr algn="ctr"/>
                      <a:endParaRPr lang="en-GB" sz="1400" b="1" i="1" kern="1200">
                        <a:solidFill>
                          <a:schemeClr val="tx1"/>
                        </a:solidFill>
                        <a:effectLst/>
                        <a:latin typeface="+mn-lt"/>
                        <a:ea typeface="+mn-ea"/>
                        <a:cs typeface="+mn-cs"/>
                      </a:endParaRPr>
                    </a:p>
                    <a:p>
                      <a:pPr algn="ctr"/>
                      <a:endParaRPr lang="en-GB" sz="1400" b="1" i="1">
                        <a:solidFill>
                          <a:schemeClr val="tx1"/>
                        </a:solidFill>
                        <a:latin typeface="+mn-lt"/>
                      </a:endParaRPr>
                    </a:p>
                  </a:txBody>
                  <a:tcPr/>
                </a:tc>
                <a:tc gridSpan="2">
                  <a:txBody>
                    <a:bodyPr/>
                    <a:lstStyle/>
                    <a:p>
                      <a:pPr algn="ctr"/>
                      <a:endParaRPr lang="en-GB" sz="1400" b="1" i="1" kern="1200">
                        <a:solidFill>
                          <a:schemeClr val="dk1"/>
                        </a:solidFill>
                        <a:effectLst/>
                        <a:latin typeface="+mn-lt"/>
                        <a:ea typeface="+mn-ea"/>
                        <a:cs typeface="+mn-cs"/>
                      </a:endParaRPr>
                    </a:p>
                    <a:p>
                      <a:pPr algn="ctr"/>
                      <a:endParaRPr lang="en-GB" sz="1400" b="1" i="1" kern="1200">
                        <a:solidFill>
                          <a:schemeClr val="dk1"/>
                        </a:solidFill>
                        <a:effectLst/>
                        <a:latin typeface="+mn-lt"/>
                        <a:ea typeface="+mn-ea"/>
                        <a:cs typeface="+mn-cs"/>
                      </a:endParaRPr>
                    </a:p>
                    <a:p>
                      <a:pPr algn="ctr"/>
                      <a:r>
                        <a:rPr lang="en-GB" sz="1400" b="1" i="1" kern="1200">
                          <a:solidFill>
                            <a:schemeClr val="dk1"/>
                          </a:solidFill>
                          <a:effectLst/>
                          <a:latin typeface="+mn-lt"/>
                          <a:ea typeface="+mn-ea"/>
                          <a:cs typeface="+mn-cs"/>
                        </a:rPr>
                        <a:t>Where would you dare to explore?</a:t>
                      </a:r>
                    </a:p>
                  </a:txBody>
                  <a:tcPr/>
                </a:tc>
                <a:tc hMerge="1">
                  <a:txBody>
                    <a:bodyPr/>
                    <a:lstStyle/>
                    <a:p>
                      <a:pPr algn="ctr"/>
                      <a:endParaRPr lang="en-GB" sz="1400" b="1">
                        <a:solidFill>
                          <a:schemeClr val="tx1"/>
                        </a:solidFill>
                      </a:endParaRPr>
                    </a:p>
                  </a:txBody>
                  <a:tcPr anchor="ctr"/>
                </a:tc>
                <a:tc>
                  <a:txBody>
                    <a:bodyPr/>
                    <a:lstStyle/>
                    <a:p>
                      <a:pPr algn="ctr">
                        <a:lnSpc>
                          <a:spcPct val="115000"/>
                        </a:lnSpc>
                        <a:spcAft>
                          <a:spcPts val="1000"/>
                        </a:spcAft>
                      </a:pPr>
                      <a:endParaRPr lang="en-GB" sz="1400" b="1" i="1">
                        <a:effectLst/>
                        <a:latin typeface="+mn-lt"/>
                        <a:ea typeface="Calibri" panose="020F0502020204030204" pitchFamily="34" charset="0"/>
                        <a:cs typeface="Times New Roman" panose="02020603050405020304" pitchFamily="18" charset="0"/>
                      </a:endParaRPr>
                    </a:p>
                    <a:p>
                      <a:pPr lvl="0" algn="ctr">
                        <a:lnSpc>
                          <a:spcPct val="114999"/>
                        </a:lnSpc>
                        <a:spcAft>
                          <a:spcPts val="1000"/>
                        </a:spcAft>
                        <a:buNone/>
                      </a:pPr>
                      <a:r>
                        <a:rPr lang="en-GB" sz="1400" b="1" i="1" u="none" strike="noStrike" noProof="0">
                          <a:solidFill>
                            <a:schemeClr val="dk1"/>
                          </a:solidFill>
                          <a:effectLst/>
                          <a:latin typeface="Calibri"/>
                        </a:rPr>
                        <a:t>Where shall I build my castle?</a:t>
                      </a:r>
                      <a:endParaRPr lang="en-GB" u="none" strike="noStrike" noProof="0">
                        <a:solidFill>
                          <a:schemeClr val="dk1"/>
                        </a:solidFill>
                        <a:latin typeface="Calibri"/>
                      </a:endParaRPr>
                    </a:p>
                  </a:txBody>
                  <a:tcPr marL="68580" marR="68580" marT="0" marB="0"/>
                </a:tc>
                <a:tc>
                  <a:txBody>
                    <a:bodyPr/>
                    <a:lstStyle/>
                    <a:p>
                      <a:pPr algn="ctr">
                        <a:lnSpc>
                          <a:spcPct val="115000"/>
                        </a:lnSpc>
                        <a:spcAft>
                          <a:spcPts val="0"/>
                        </a:spcAft>
                      </a:pPr>
                      <a:r>
                        <a:rPr lang="en-GB" sz="1400" b="1" i="1">
                          <a:effectLst/>
                          <a:latin typeface="+mn-lt"/>
                          <a:ea typeface="Calibri" panose="020F0502020204030204" pitchFamily="34" charset="0"/>
                          <a:cs typeface="Times New Roman" panose="02020603050405020304" pitchFamily="18" charset="0"/>
                        </a:rPr>
                        <a:t> </a:t>
                      </a:r>
                    </a:p>
                    <a:p>
                      <a:pPr algn="ctr">
                        <a:lnSpc>
                          <a:spcPct val="115000"/>
                        </a:lnSpc>
                        <a:spcAft>
                          <a:spcPts val="0"/>
                        </a:spcAft>
                      </a:pPr>
                      <a:r>
                        <a:rPr lang="en-GB" sz="1400" b="1" i="1">
                          <a:effectLst/>
                          <a:latin typeface="+mn-lt"/>
                          <a:ea typeface="Calibri" panose="020F0502020204030204" pitchFamily="34" charset="0"/>
                          <a:cs typeface="Times New Roman" panose="02020603050405020304" pitchFamily="18" charset="0"/>
                        </a:rPr>
                        <a:t> </a:t>
                      </a:r>
                    </a:p>
                    <a:p>
                      <a:pPr algn="ctr">
                        <a:lnSpc>
                          <a:spcPct val="115000"/>
                        </a:lnSpc>
                        <a:spcAft>
                          <a:spcPts val="0"/>
                        </a:spcAft>
                      </a:pPr>
                      <a:r>
                        <a:rPr lang="en-GB" sz="1400" b="1" i="1">
                          <a:effectLst/>
                          <a:latin typeface="+mn-lt"/>
                          <a:ea typeface="Calibri" panose="020F0502020204030204" pitchFamily="34" charset="0"/>
                          <a:cs typeface="Times New Roman" panose="02020603050405020304" pitchFamily="18" charset="0"/>
                        </a:rPr>
                        <a:t>Why are bees important?</a:t>
                      </a:r>
                    </a:p>
                  </a:txBody>
                  <a:tcPr marL="68580" marR="68580"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059801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63E52-CEE0-408E-BE83-3E57E65171BA}"/>
              </a:ext>
            </a:extLst>
          </p:cNvPr>
          <p:cNvSpPr>
            <a:spLocks noGrp="1"/>
          </p:cNvSpPr>
          <p:nvPr>
            <p:ph type="title"/>
          </p:nvPr>
        </p:nvSpPr>
        <p:spPr/>
        <p:txBody>
          <a:bodyPr/>
          <a:lstStyle/>
          <a:p>
            <a:pPr algn="ctr"/>
            <a:r>
              <a:rPr lang="en-GB" b="1">
                <a:solidFill>
                  <a:srgbClr val="002060"/>
                </a:solidFill>
                <a:latin typeface="+mn-lt"/>
              </a:rPr>
              <a:t>Knowledge Organiser Autumn 1</a:t>
            </a:r>
          </a:p>
        </p:txBody>
      </p:sp>
      <p:pic>
        <p:nvPicPr>
          <p:cNvPr id="4" name="Picture 2" descr="L:\L\logo\school logo final2.bmp">
            <a:extLst>
              <a:ext uri="{FF2B5EF4-FFF2-40B4-BE49-F238E27FC236}">
                <a16:creationId xmlns:a16="http://schemas.microsoft.com/office/drawing/2014/main" id="{89747F0C-D9E8-4523-A289-FD73B386B60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5252" y="5517232"/>
            <a:ext cx="998748" cy="100249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screenshot of a computer&#10;&#10;Description automatically generated">
            <a:extLst>
              <a:ext uri="{FF2B5EF4-FFF2-40B4-BE49-F238E27FC236}">
                <a16:creationId xmlns:a16="http://schemas.microsoft.com/office/drawing/2014/main" id="{F2FD21B6-0700-F109-05DF-C4C347DDBAFF}"/>
              </a:ext>
            </a:extLst>
          </p:cNvPr>
          <p:cNvPicPr>
            <a:picLocks noChangeAspect="1"/>
          </p:cNvPicPr>
          <p:nvPr/>
        </p:nvPicPr>
        <p:blipFill>
          <a:blip r:embed="rId3"/>
          <a:stretch>
            <a:fillRect/>
          </a:stretch>
        </p:blipFill>
        <p:spPr>
          <a:xfrm>
            <a:off x="530352" y="1292586"/>
            <a:ext cx="7543800" cy="5123220"/>
          </a:xfrm>
          <a:prstGeom prst="rect">
            <a:avLst/>
          </a:prstGeom>
        </p:spPr>
      </p:pic>
    </p:spTree>
    <p:extLst>
      <p:ext uri="{BB962C8B-B14F-4D97-AF65-F5344CB8AC3E}">
        <p14:creationId xmlns:p14="http://schemas.microsoft.com/office/powerpoint/2010/main" val="2136756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6853" y="364838"/>
            <a:ext cx="7272808" cy="1200329"/>
          </a:xfrm>
          <a:prstGeom prst="rect">
            <a:avLst/>
          </a:prstGeom>
          <a:noFill/>
        </p:spPr>
        <p:txBody>
          <a:bodyPr wrap="square" rtlCol="0">
            <a:spAutoFit/>
          </a:bodyPr>
          <a:lstStyle/>
          <a:p>
            <a:pPr algn="ctr"/>
            <a:r>
              <a:rPr lang="en-GB" sz="3600" b="1">
                <a:solidFill>
                  <a:schemeClr val="tx2"/>
                </a:solidFill>
              </a:rPr>
              <a:t>Outdoor Learning </a:t>
            </a:r>
          </a:p>
          <a:p>
            <a:pPr algn="ctr"/>
            <a:endParaRPr lang="en-GB" sz="3600" b="1" u="sng">
              <a:solidFill>
                <a:schemeClr val="tx2"/>
              </a:solidFill>
            </a:endParaRPr>
          </a:p>
        </p:txBody>
      </p:sp>
      <p:pic>
        <p:nvPicPr>
          <p:cNvPr id="5"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19661" y="5445224"/>
            <a:ext cx="1040732" cy="104463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11633" y="982136"/>
            <a:ext cx="7272808" cy="2985433"/>
          </a:xfrm>
          <a:prstGeom prst="rect">
            <a:avLst/>
          </a:prstGeom>
          <a:noFill/>
        </p:spPr>
        <p:txBody>
          <a:bodyPr wrap="square" rtlCol="0">
            <a:spAutoFit/>
          </a:bodyPr>
          <a:lstStyle/>
          <a:p>
            <a:pPr marL="342900" indent="-342900">
              <a:buFont typeface="Arial" pitchFamily="34" charset="0"/>
              <a:buChar char="•"/>
            </a:pPr>
            <a:endParaRPr lang="en-GB" sz="2000"/>
          </a:p>
          <a:p>
            <a:pPr marL="342900" indent="-342900">
              <a:buFont typeface="Arial" pitchFamily="34" charset="0"/>
              <a:buChar char="•"/>
            </a:pPr>
            <a:r>
              <a:rPr lang="en-GB" sz="2000"/>
              <a:t>Once a half term, pupils will take part in outdoor learning activities. </a:t>
            </a:r>
          </a:p>
          <a:p>
            <a:pPr marL="342900" indent="-342900">
              <a:buFont typeface="Arial" pitchFamily="34" charset="0"/>
              <a:buChar char="•"/>
            </a:pPr>
            <a:r>
              <a:rPr lang="en-GB" sz="2000"/>
              <a:t>For the first half term, the focus for outdoor learning is art. There is no need for a change of clothes on this day.</a:t>
            </a:r>
            <a:endParaRPr lang="en-GB" sz="2200"/>
          </a:p>
          <a:p>
            <a:pPr marL="342900" indent="-342900">
              <a:buFont typeface="Arial" pitchFamily="34" charset="0"/>
              <a:buChar char="•"/>
            </a:pPr>
            <a:endParaRPr lang="en-GB" sz="2200"/>
          </a:p>
          <a:p>
            <a:pPr marL="342900" indent="-342900">
              <a:buFont typeface="Arial" pitchFamily="34" charset="0"/>
              <a:buChar char="•"/>
            </a:pPr>
            <a:endParaRPr lang="en-GB" sz="2200"/>
          </a:p>
          <a:p>
            <a:endParaRPr lang="en-GB" sz="2200"/>
          </a:p>
          <a:p>
            <a:endParaRPr lang="en-GB" sz="2200"/>
          </a:p>
        </p:txBody>
      </p:sp>
      <p:pic>
        <p:nvPicPr>
          <p:cNvPr id="3" name="Picture 2">
            <a:extLst>
              <a:ext uri="{FF2B5EF4-FFF2-40B4-BE49-F238E27FC236}">
                <a16:creationId xmlns:a16="http://schemas.microsoft.com/office/drawing/2014/main" id="{BF508E77-75A2-40EE-BCBF-9775AB7D0ACB}"/>
              </a:ext>
            </a:extLst>
          </p:cNvPr>
          <p:cNvPicPr>
            <a:picLocks noChangeAspect="1"/>
          </p:cNvPicPr>
          <p:nvPr/>
        </p:nvPicPr>
        <p:blipFill>
          <a:blip r:embed="rId4"/>
          <a:stretch>
            <a:fillRect/>
          </a:stretch>
        </p:blipFill>
        <p:spPr>
          <a:xfrm>
            <a:off x="2227171" y="2708920"/>
            <a:ext cx="4512171" cy="3911334"/>
          </a:xfrm>
          <a:prstGeom prst="rect">
            <a:avLst/>
          </a:prstGeom>
        </p:spPr>
      </p:pic>
    </p:spTree>
    <p:extLst>
      <p:ext uri="{BB962C8B-B14F-4D97-AF65-F5344CB8AC3E}">
        <p14:creationId xmlns:p14="http://schemas.microsoft.com/office/powerpoint/2010/main" val="238250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3600" b="1" dirty="0">
                <a:latin typeface="+mn-lt"/>
              </a:rPr>
              <a:t>Home Learning </a:t>
            </a:r>
          </a:p>
        </p:txBody>
      </p:sp>
      <p:sp>
        <p:nvSpPr>
          <p:cNvPr id="3" name="Content Placeholder 2"/>
          <p:cNvSpPr>
            <a:spLocks noGrp="1"/>
          </p:cNvSpPr>
          <p:nvPr>
            <p:ph idx="1"/>
          </p:nvPr>
        </p:nvSpPr>
        <p:spPr>
          <a:xfrm>
            <a:off x="467544" y="1268760"/>
            <a:ext cx="7620000" cy="4800600"/>
          </a:xfrm>
        </p:spPr>
        <p:txBody>
          <a:bodyPr vert="horz" lIns="91440" tIns="45720" rIns="91440" bIns="45720" rtlCol="0" anchor="t">
            <a:normAutofit/>
          </a:bodyPr>
          <a:lstStyle/>
          <a:p>
            <a:pPr indent="-342900"/>
            <a:r>
              <a:rPr lang="en-GB"/>
              <a:t>Home learning is now set via Class Dojo</a:t>
            </a:r>
          </a:p>
          <a:p>
            <a:pPr indent="-342900"/>
            <a:r>
              <a:rPr lang="en-GB"/>
              <a:t>Each week your child will receive:</a:t>
            </a:r>
          </a:p>
          <a:p>
            <a:pPr marL="0" indent="0">
              <a:buNone/>
            </a:pPr>
            <a:r>
              <a:rPr lang="en-GB"/>
              <a:t>   - spellings to learn</a:t>
            </a:r>
          </a:p>
          <a:p>
            <a:pPr marL="0" indent="0">
              <a:buNone/>
            </a:pPr>
            <a:r>
              <a:rPr lang="en-GB"/>
              <a:t>   - A maths task linked to the weeks learning or the learning that is coming up the following week</a:t>
            </a:r>
          </a:p>
          <a:p>
            <a:pPr marL="0" indent="0">
              <a:buNone/>
            </a:pPr>
            <a:r>
              <a:rPr lang="en-GB"/>
              <a:t>   - In promoting the school’s Christian Values, there may also be              </a:t>
            </a:r>
          </a:p>
          <a:p>
            <a:pPr marL="0" indent="0">
              <a:buNone/>
            </a:pPr>
            <a:r>
              <a:rPr lang="en-GB"/>
              <a:t>     additional whole school challenges set. </a:t>
            </a:r>
          </a:p>
          <a:p>
            <a:pPr marL="0" indent="0">
              <a:buNone/>
            </a:pPr>
            <a:endParaRPr lang="en-GB">
              <a:solidFill>
                <a:srgbClr val="FF0000"/>
              </a:solidFill>
            </a:endParaRPr>
          </a:p>
          <a:p>
            <a:pPr marL="0" indent="0">
              <a:buNone/>
            </a:pPr>
            <a:r>
              <a:rPr lang="en-GB">
                <a:solidFill>
                  <a:srgbClr val="FF0000"/>
                </a:solidFill>
              </a:rPr>
              <a:t> </a:t>
            </a:r>
          </a:p>
          <a:p>
            <a:pPr indent="-342900"/>
            <a:endParaRPr lang="en-GB">
              <a:solidFill>
                <a:srgbClr val="FF0000"/>
              </a:solidFill>
            </a:endParaRPr>
          </a:p>
          <a:p>
            <a:pPr indent="-342900"/>
            <a:endParaRPr lang="en-GB">
              <a:solidFill>
                <a:srgbClr val="FF0000"/>
              </a:solidFill>
            </a:endParaRPr>
          </a:p>
          <a:p>
            <a:endParaRPr lang="en-GB"/>
          </a:p>
        </p:txBody>
      </p:sp>
      <p:pic>
        <p:nvPicPr>
          <p:cNvPr id="5" name="Picture 2" descr="L:\L\logo\school logo final2.bmp">
            <a:extLst>
              <a:ext uri="{FF2B5EF4-FFF2-40B4-BE49-F238E27FC236}">
                <a16:creationId xmlns:a16="http://schemas.microsoft.com/office/drawing/2014/main" id="{1391A4BF-B5E2-4EEF-B800-B443F4BD898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16416" y="5445224"/>
            <a:ext cx="876370" cy="879657"/>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4" descr="ClassDojo : Amazon.co.uk: Apps &amp; Gam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Connect to our Class Dojo – Kelly Nelson – John Colemon Elementary School">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784" y="4879627"/>
            <a:ext cx="1809750" cy="141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5825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1633" y="332655"/>
            <a:ext cx="7272808" cy="646331"/>
          </a:xfrm>
          <a:prstGeom prst="rect">
            <a:avLst/>
          </a:prstGeom>
          <a:noFill/>
        </p:spPr>
        <p:txBody>
          <a:bodyPr wrap="square" rtlCol="0">
            <a:spAutoFit/>
          </a:bodyPr>
          <a:lstStyle/>
          <a:p>
            <a:pPr algn="ctr"/>
            <a:r>
              <a:rPr lang="en-GB" sz="3600" b="1">
                <a:solidFill>
                  <a:schemeClr val="tx2"/>
                </a:solidFill>
              </a:rPr>
              <a:t>Giving your child an advantage</a:t>
            </a:r>
          </a:p>
        </p:txBody>
      </p:sp>
      <p:sp>
        <p:nvSpPr>
          <p:cNvPr id="5" name="TextBox 4"/>
          <p:cNvSpPr txBox="1"/>
          <p:nvPr/>
        </p:nvSpPr>
        <p:spPr>
          <a:xfrm>
            <a:off x="611560" y="1268760"/>
            <a:ext cx="7272808" cy="3847207"/>
          </a:xfrm>
          <a:prstGeom prst="rect">
            <a:avLst/>
          </a:prstGeom>
          <a:noFill/>
        </p:spPr>
        <p:txBody>
          <a:bodyPr wrap="square" rtlCol="0">
            <a:spAutoFit/>
          </a:bodyPr>
          <a:lstStyle/>
          <a:p>
            <a:r>
              <a:rPr lang="en-GB" sz="2000" b="1">
                <a:solidFill>
                  <a:schemeClr val="tx2"/>
                </a:solidFill>
              </a:rPr>
              <a:t>Reading</a:t>
            </a:r>
            <a:r>
              <a:rPr lang="en-GB" sz="2000" b="1"/>
              <a:t>:</a:t>
            </a:r>
          </a:p>
          <a:p>
            <a:endParaRPr lang="en-GB" sz="1600" b="1"/>
          </a:p>
          <a:p>
            <a:pPr marL="342900" indent="-342900">
              <a:buFont typeface="Arial" pitchFamily="34" charset="0"/>
              <a:buChar char="•"/>
            </a:pPr>
            <a:r>
              <a:rPr lang="en-GB" sz="2000"/>
              <a:t>Support your child’s fluency, stamina and understanding by listening to them read each day. </a:t>
            </a:r>
          </a:p>
          <a:p>
            <a:pPr marL="342900" indent="-342900">
              <a:buFont typeface="Arial" pitchFamily="34" charset="0"/>
              <a:buChar char="•"/>
            </a:pPr>
            <a:r>
              <a:rPr lang="en-GB" sz="2000"/>
              <a:t>Please use </a:t>
            </a:r>
            <a:r>
              <a:rPr lang="en-GB" sz="2000" u="sng"/>
              <a:t>your child’s bookmark </a:t>
            </a:r>
            <a:r>
              <a:rPr lang="en-GB" sz="2000"/>
              <a:t>to deepen their understanding. </a:t>
            </a:r>
          </a:p>
          <a:p>
            <a:pPr marL="342900" indent="-342900">
              <a:buFont typeface="Arial" pitchFamily="34" charset="0"/>
              <a:buChar char="•"/>
            </a:pPr>
            <a:r>
              <a:rPr lang="en-GB" sz="2000"/>
              <a:t>Please complete your </a:t>
            </a:r>
            <a:r>
              <a:rPr lang="en-GB" sz="2000" u="sng"/>
              <a:t>child’s reading record </a:t>
            </a:r>
            <a:r>
              <a:rPr lang="en-GB" sz="2000"/>
              <a:t>so we know that they have read and what they are reading.</a:t>
            </a:r>
          </a:p>
          <a:p>
            <a:endParaRPr lang="en-GB" sz="2000"/>
          </a:p>
          <a:p>
            <a:pPr marL="342900" indent="-342900">
              <a:buFont typeface="Arial" pitchFamily="34" charset="0"/>
              <a:buChar char="•"/>
            </a:pPr>
            <a:endParaRPr lang="en-GB" sz="2200"/>
          </a:p>
          <a:p>
            <a:pPr marL="342900" indent="-342900">
              <a:buFont typeface="Arial" pitchFamily="34" charset="0"/>
              <a:buChar char="•"/>
            </a:pPr>
            <a:endParaRPr lang="en-GB" sz="2200"/>
          </a:p>
          <a:p>
            <a:endParaRPr lang="en-GB" sz="2200"/>
          </a:p>
          <a:p>
            <a:endParaRPr lang="en-GB" sz="2200"/>
          </a:p>
        </p:txBody>
      </p:sp>
      <p:pic>
        <p:nvPicPr>
          <p:cNvPr id="6"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1784" y="5445224"/>
            <a:ext cx="951459" cy="95502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261F72A4-1455-4E04-A3D6-6401E8B8DE63}"/>
              </a:ext>
            </a:extLst>
          </p:cNvPr>
          <p:cNvPicPr>
            <a:picLocks noChangeAspect="1"/>
          </p:cNvPicPr>
          <p:nvPr/>
        </p:nvPicPr>
        <p:blipFill>
          <a:blip r:embed="rId4"/>
          <a:stretch>
            <a:fillRect/>
          </a:stretch>
        </p:blipFill>
        <p:spPr>
          <a:xfrm>
            <a:off x="2627784" y="4476194"/>
            <a:ext cx="2880320" cy="1938059"/>
          </a:xfrm>
          <a:prstGeom prst="rect">
            <a:avLst/>
          </a:prstGeom>
        </p:spPr>
      </p:pic>
    </p:spTree>
    <p:extLst>
      <p:ext uri="{BB962C8B-B14F-4D97-AF65-F5344CB8AC3E}">
        <p14:creationId xmlns:p14="http://schemas.microsoft.com/office/powerpoint/2010/main" val="3221329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wipe(down)">
                                      <p:cBhvr>
                                        <p:cTn id="11" dur="500"/>
                                        <p:tgtEl>
                                          <p:spTgt spid="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500"/>
                                        <p:tgtEl>
                                          <p:spTgt spid="5">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
                                            <p:txEl>
                                              <p:pRg st="4" end="4"/>
                                            </p:txEl>
                                          </p:spTgt>
                                        </p:tgtEl>
                                        <p:attrNameLst>
                                          <p:attrName>style.visibility</p:attrName>
                                        </p:attrNameLst>
                                      </p:cBhvr>
                                      <p:to>
                                        <p:strVal val="visible"/>
                                      </p:to>
                                    </p:set>
                                    <p:animEffect transition="in" filter="fade">
                                      <p:cBhvr>
                                        <p:cTn id="26"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07428" y="476672"/>
            <a:ext cx="7536980" cy="6432530"/>
          </a:xfrm>
          <a:prstGeom prst="rect">
            <a:avLst/>
          </a:prstGeom>
          <a:noFill/>
        </p:spPr>
        <p:txBody>
          <a:bodyPr wrap="square" lIns="91440" tIns="45720" rIns="91440" bIns="45720" rtlCol="0" anchor="t">
            <a:spAutoFit/>
          </a:bodyPr>
          <a:lstStyle/>
          <a:p>
            <a:r>
              <a:rPr lang="en-GB" sz="2000" b="1">
                <a:solidFill>
                  <a:schemeClr val="tx2"/>
                </a:solidFill>
              </a:rPr>
              <a:t>Spellings</a:t>
            </a:r>
            <a:r>
              <a:rPr lang="en-GB" sz="2000" b="1"/>
              <a:t>:</a:t>
            </a:r>
          </a:p>
          <a:p>
            <a:endParaRPr lang="en-GB" sz="2000" b="1"/>
          </a:p>
          <a:p>
            <a:r>
              <a:rPr lang="en-GB" sz="2000"/>
              <a:t>This year we will be using the ‘Spelling Shed’ to support our teaching and learning of spellings. </a:t>
            </a:r>
            <a:endParaRPr lang="en-GB" sz="2200"/>
          </a:p>
          <a:p>
            <a:endParaRPr lang="en-GB" sz="2200"/>
          </a:p>
          <a:p>
            <a:r>
              <a:rPr lang="en-GB" sz="2000"/>
              <a:t>Each week your child will have 2 spelling lessons focused around a spelling rule or pattern. </a:t>
            </a:r>
          </a:p>
          <a:p>
            <a:endParaRPr lang="en-GB" sz="2000"/>
          </a:p>
          <a:p>
            <a:r>
              <a:rPr lang="en-GB" sz="2000"/>
              <a:t>They will then bring home activities to complete as part of home learning to support them to learn these rules. </a:t>
            </a:r>
          </a:p>
          <a:p>
            <a:endParaRPr lang="en-GB" sz="2000"/>
          </a:p>
          <a:p>
            <a:r>
              <a:rPr lang="en-GB" sz="2000"/>
              <a:t>Children will also be expected to log onto the spelling shed to compete in the online games. </a:t>
            </a:r>
          </a:p>
          <a:p>
            <a:endParaRPr lang="en-GB" sz="2000"/>
          </a:p>
          <a:p>
            <a:endParaRPr lang="en-GB" sz="2000"/>
          </a:p>
          <a:p>
            <a:pPr marL="342900" indent="-342900">
              <a:buFont typeface="Arial" pitchFamily="34" charset="0"/>
              <a:buChar char="•"/>
            </a:pPr>
            <a:endParaRPr lang="en-GB" sz="2200"/>
          </a:p>
          <a:p>
            <a:pPr marL="342900" indent="-342900">
              <a:buFont typeface="Arial" pitchFamily="34" charset="0"/>
              <a:buChar char="•"/>
            </a:pPr>
            <a:endParaRPr lang="en-GB" sz="2200"/>
          </a:p>
          <a:p>
            <a:pPr marL="342900" indent="-342900">
              <a:buFont typeface="Arial" pitchFamily="34" charset="0"/>
              <a:buChar char="•"/>
            </a:pPr>
            <a:endParaRPr lang="en-GB" sz="2200"/>
          </a:p>
          <a:p>
            <a:endParaRPr lang="en-GB" sz="2200"/>
          </a:p>
          <a:p>
            <a:endParaRPr lang="en-GB" sz="2200"/>
          </a:p>
        </p:txBody>
      </p:sp>
      <p:pic>
        <p:nvPicPr>
          <p:cNvPr id="6"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4408" y="5445224"/>
            <a:ext cx="1009726" cy="101351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play.edshed.com/images/spelling-game-image.png">
            <a:extLst>
              <a:ext uri="{FF2B5EF4-FFF2-40B4-BE49-F238E27FC236}">
                <a16:creationId xmlns:a16="http://schemas.microsoft.com/office/drawing/2014/main" id="{DA6E1FF5-C9A7-4037-A073-D15505AB6F8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87666" y="5085184"/>
            <a:ext cx="3043436" cy="1601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4822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F6A24-69D8-4B67-A3A6-2274AD79C6D8}"/>
              </a:ext>
            </a:extLst>
          </p:cNvPr>
          <p:cNvSpPr>
            <a:spLocks noGrp="1"/>
          </p:cNvSpPr>
          <p:nvPr>
            <p:ph type="title"/>
          </p:nvPr>
        </p:nvSpPr>
        <p:spPr>
          <a:xfrm>
            <a:off x="457200" y="980728"/>
            <a:ext cx="7620000" cy="436910"/>
          </a:xfrm>
        </p:spPr>
        <p:txBody>
          <a:bodyPr/>
          <a:lstStyle/>
          <a:p>
            <a:r>
              <a:rPr lang="en-GB" sz="2000" b="1">
                <a:latin typeface="+mn-lt"/>
              </a:rPr>
              <a:t>Maths</a:t>
            </a:r>
            <a:r>
              <a:rPr lang="en-GB" sz="2000" b="1"/>
              <a:t>:</a:t>
            </a:r>
            <a:br>
              <a:rPr lang="en-GB" sz="4800" b="1"/>
            </a:br>
            <a:endParaRPr lang="en-GB"/>
          </a:p>
        </p:txBody>
      </p:sp>
      <p:sp>
        <p:nvSpPr>
          <p:cNvPr id="3" name="Content Placeholder 2">
            <a:extLst>
              <a:ext uri="{FF2B5EF4-FFF2-40B4-BE49-F238E27FC236}">
                <a16:creationId xmlns:a16="http://schemas.microsoft.com/office/drawing/2014/main" id="{3C8E249B-80F4-4328-9EF6-8402B30194F9}"/>
              </a:ext>
            </a:extLst>
          </p:cNvPr>
          <p:cNvSpPr>
            <a:spLocks noGrp="1"/>
          </p:cNvSpPr>
          <p:nvPr>
            <p:ph idx="1"/>
          </p:nvPr>
        </p:nvSpPr>
        <p:spPr/>
        <p:txBody>
          <a:bodyPr vert="horz" lIns="91440" tIns="45720" rIns="91440" bIns="45720" rtlCol="0" anchor="t">
            <a:normAutofit/>
          </a:bodyPr>
          <a:lstStyle/>
          <a:p>
            <a:pPr indent="-342900"/>
            <a:r>
              <a:rPr lang="en-GB" sz="2400"/>
              <a:t>Learn number bonds to 10, 20 and 100. </a:t>
            </a:r>
          </a:p>
          <a:p>
            <a:pPr indent="-342900"/>
            <a:r>
              <a:rPr lang="en-GB" sz="2400"/>
              <a:t>Revisit them frequently   10 + 0 = 10,   20 – 2 = 18 ,    </a:t>
            </a:r>
          </a:p>
          <a:p>
            <a:pPr marL="0" indent="0">
              <a:buNone/>
            </a:pPr>
            <a:r>
              <a:rPr lang="en-GB" sz="2400"/>
              <a:t>     100 – 20 = 80  etc.</a:t>
            </a:r>
            <a:endParaRPr lang="en-GB">
              <a:ea typeface="Calibri"/>
              <a:cs typeface="Calibri"/>
            </a:endParaRPr>
          </a:p>
          <a:p>
            <a:pPr indent="-342900"/>
            <a:r>
              <a:rPr lang="en-GB" sz="2400"/>
              <a:t>Support your child in learning by using internet maths games: </a:t>
            </a:r>
            <a:r>
              <a:rPr lang="en-GB" sz="2400" err="1"/>
              <a:t>Numbots</a:t>
            </a:r>
            <a:r>
              <a:rPr lang="en-GB" sz="2400"/>
              <a:t> etc.</a:t>
            </a:r>
          </a:p>
          <a:p>
            <a:pPr indent="-342900"/>
            <a:r>
              <a:rPr lang="en-GB" sz="2400"/>
              <a:t>Encourage opportunities to explore measures and money, shopping.</a:t>
            </a:r>
          </a:p>
          <a:p>
            <a:endParaRPr lang="en-GB"/>
          </a:p>
        </p:txBody>
      </p:sp>
      <p:pic>
        <p:nvPicPr>
          <p:cNvPr id="4" name="Picture 2" descr="L:\L\logo\school logo final2.bmp">
            <a:extLst>
              <a:ext uri="{FF2B5EF4-FFF2-40B4-BE49-F238E27FC236}">
                <a16:creationId xmlns:a16="http://schemas.microsoft.com/office/drawing/2014/main" id="{E6A6D943-10B5-4E26-BDCF-77B8E50B46F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44408" y="5445224"/>
            <a:ext cx="1009726" cy="10135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86940F7-D213-49DF-8B7B-16FB9172C6A8}"/>
              </a:ext>
            </a:extLst>
          </p:cNvPr>
          <p:cNvPicPr>
            <a:picLocks noChangeAspect="1"/>
          </p:cNvPicPr>
          <p:nvPr/>
        </p:nvPicPr>
        <p:blipFill>
          <a:blip r:embed="rId3"/>
          <a:stretch>
            <a:fillRect/>
          </a:stretch>
        </p:blipFill>
        <p:spPr>
          <a:xfrm>
            <a:off x="4427984" y="4876800"/>
            <a:ext cx="3162300" cy="1524000"/>
          </a:xfrm>
          <a:prstGeom prst="rect">
            <a:avLst/>
          </a:prstGeom>
        </p:spPr>
      </p:pic>
    </p:spTree>
    <p:extLst>
      <p:ext uri="{BB962C8B-B14F-4D97-AF65-F5344CB8AC3E}">
        <p14:creationId xmlns:p14="http://schemas.microsoft.com/office/powerpoint/2010/main" val="2804069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C9508-1337-42BF-884D-238DDF79D587}"/>
              </a:ext>
            </a:extLst>
          </p:cNvPr>
          <p:cNvSpPr>
            <a:spLocks noGrp="1"/>
          </p:cNvSpPr>
          <p:nvPr>
            <p:ph type="title"/>
          </p:nvPr>
        </p:nvSpPr>
        <p:spPr/>
        <p:txBody>
          <a:bodyPr/>
          <a:lstStyle/>
          <a:p>
            <a:pPr algn="ctr"/>
            <a:r>
              <a:rPr lang="en-GB" sz="4400" b="1">
                <a:latin typeface="+mn-lt"/>
              </a:rPr>
              <a:t>Accelerated Reader</a:t>
            </a:r>
          </a:p>
        </p:txBody>
      </p:sp>
      <p:sp>
        <p:nvSpPr>
          <p:cNvPr id="3" name="Content Placeholder 2">
            <a:extLst>
              <a:ext uri="{FF2B5EF4-FFF2-40B4-BE49-F238E27FC236}">
                <a16:creationId xmlns:a16="http://schemas.microsoft.com/office/drawing/2014/main" id="{71D162BA-3FCF-43A4-8D81-ECB11C0D13CE}"/>
              </a:ext>
            </a:extLst>
          </p:cNvPr>
          <p:cNvSpPr>
            <a:spLocks noGrp="1"/>
          </p:cNvSpPr>
          <p:nvPr>
            <p:ph idx="1"/>
          </p:nvPr>
        </p:nvSpPr>
        <p:spPr/>
        <p:txBody>
          <a:bodyPr/>
          <a:lstStyle/>
          <a:p>
            <a:r>
              <a:rPr lang="en-GB"/>
              <a:t>Each half term, your child will take an assessment which will set them a reading target and determine the level of book they should be reading. </a:t>
            </a:r>
          </a:p>
          <a:p>
            <a:endParaRPr lang="en-GB"/>
          </a:p>
          <a:p>
            <a:r>
              <a:rPr lang="en-GB"/>
              <a:t>Each time your child reads a book, they can take a quiz which will give them a score towards that target and calculate the number of words read.</a:t>
            </a:r>
          </a:p>
          <a:p>
            <a:endParaRPr lang="en-GB"/>
          </a:p>
          <a:p>
            <a:r>
              <a:rPr lang="en-GB"/>
              <a:t>Your child can access their Accelerated Reader Account from home. </a:t>
            </a:r>
          </a:p>
        </p:txBody>
      </p:sp>
      <p:pic>
        <p:nvPicPr>
          <p:cNvPr id="4" name="Picture 2" descr="L:\L\logo\school logo final2.bmp">
            <a:extLst>
              <a:ext uri="{FF2B5EF4-FFF2-40B4-BE49-F238E27FC236}">
                <a16:creationId xmlns:a16="http://schemas.microsoft.com/office/drawing/2014/main" id="{3181B551-5C1D-4D11-B6EC-67574752F1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8154" y="5517232"/>
            <a:ext cx="804631" cy="807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4462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1088" y="271783"/>
            <a:ext cx="7272808" cy="646331"/>
          </a:xfrm>
          <a:prstGeom prst="rect">
            <a:avLst/>
          </a:prstGeom>
          <a:noFill/>
        </p:spPr>
        <p:txBody>
          <a:bodyPr wrap="square" rtlCol="0">
            <a:spAutoFit/>
          </a:bodyPr>
          <a:lstStyle/>
          <a:p>
            <a:pPr algn="ctr"/>
            <a:r>
              <a:rPr lang="en-GB" sz="3600" b="1">
                <a:solidFill>
                  <a:schemeClr val="tx2"/>
                </a:solidFill>
              </a:rPr>
              <a:t>P.E kit</a:t>
            </a:r>
          </a:p>
        </p:txBody>
      </p:sp>
      <p:sp>
        <p:nvSpPr>
          <p:cNvPr id="5" name="TextBox 4"/>
          <p:cNvSpPr txBox="1"/>
          <p:nvPr/>
        </p:nvSpPr>
        <p:spPr>
          <a:xfrm>
            <a:off x="711633" y="1268760"/>
            <a:ext cx="7272808" cy="2462213"/>
          </a:xfrm>
          <a:prstGeom prst="rect">
            <a:avLst/>
          </a:prstGeom>
          <a:noFill/>
        </p:spPr>
        <p:txBody>
          <a:bodyPr wrap="square" rtlCol="0">
            <a:spAutoFit/>
          </a:bodyPr>
          <a:lstStyle/>
          <a:p>
            <a:pPr marL="342900" indent="-342900">
              <a:buFont typeface="Arial" pitchFamily="34" charset="0"/>
              <a:buChar char="•"/>
            </a:pPr>
            <a:endParaRPr lang="en-GB" sz="2200"/>
          </a:p>
          <a:p>
            <a:endParaRPr lang="en-GB" sz="2200"/>
          </a:p>
          <a:p>
            <a:pPr marL="342900" indent="-342900">
              <a:buFont typeface="Arial" pitchFamily="34" charset="0"/>
              <a:buChar char="•"/>
            </a:pPr>
            <a:endParaRPr lang="en-GB" sz="2200"/>
          </a:p>
          <a:p>
            <a:pPr marL="342900" indent="-342900">
              <a:buFont typeface="Arial" pitchFamily="34" charset="0"/>
              <a:buChar char="•"/>
            </a:pPr>
            <a:endParaRPr lang="en-GB" sz="2200"/>
          </a:p>
          <a:p>
            <a:pPr marL="342900" indent="-342900">
              <a:buFont typeface="Arial" pitchFamily="34" charset="0"/>
              <a:buChar char="•"/>
            </a:pPr>
            <a:endParaRPr lang="en-GB" sz="2200"/>
          </a:p>
          <a:p>
            <a:endParaRPr lang="en-GB" sz="2200"/>
          </a:p>
          <a:p>
            <a:endParaRPr lang="en-GB" sz="2200"/>
          </a:p>
        </p:txBody>
      </p:sp>
      <p:sp>
        <p:nvSpPr>
          <p:cNvPr id="3" name="TextBox 2"/>
          <p:cNvSpPr txBox="1"/>
          <p:nvPr/>
        </p:nvSpPr>
        <p:spPr>
          <a:xfrm>
            <a:off x="323528" y="1052736"/>
            <a:ext cx="7776864" cy="4985980"/>
          </a:xfrm>
          <a:prstGeom prst="rect">
            <a:avLst/>
          </a:prstGeom>
          <a:noFill/>
        </p:spPr>
        <p:txBody>
          <a:bodyPr wrap="square" rtlCol="0">
            <a:spAutoFit/>
          </a:bodyPr>
          <a:lstStyle/>
          <a:p>
            <a:pPr algn="ctr"/>
            <a:r>
              <a:rPr lang="en-GB" sz="5400" b="1" dirty="0">
                <a:solidFill>
                  <a:schemeClr val="accent1"/>
                </a:solidFill>
              </a:rPr>
              <a:t> </a:t>
            </a:r>
            <a:r>
              <a:rPr lang="en-GB" sz="3200" b="1" dirty="0">
                <a:solidFill>
                  <a:schemeClr val="accent1"/>
                </a:solidFill>
              </a:rPr>
              <a:t>Monday and Friday</a:t>
            </a:r>
          </a:p>
          <a:p>
            <a:endParaRPr lang="en-GB" sz="2200" dirty="0"/>
          </a:p>
          <a:p>
            <a:endParaRPr lang="en-GB" sz="2200" dirty="0"/>
          </a:p>
          <a:p>
            <a:r>
              <a:rPr lang="en-GB" sz="2200" dirty="0"/>
              <a:t>P.E Kit: Navy shorts</a:t>
            </a:r>
          </a:p>
          <a:p>
            <a:r>
              <a:rPr lang="en-GB" sz="2200" dirty="0"/>
              <a:t>             T-shirt, which is their team colour</a:t>
            </a:r>
          </a:p>
          <a:p>
            <a:r>
              <a:rPr lang="en-GB" sz="2200" dirty="0"/>
              <a:t>             Plimsolls or trainers (for outdoor work)</a:t>
            </a:r>
          </a:p>
          <a:p>
            <a:r>
              <a:rPr lang="en-GB" sz="2200" dirty="0"/>
              <a:t>             Warm clothing in winter months such as a tracksuit.</a:t>
            </a:r>
          </a:p>
          <a:p>
            <a:endParaRPr lang="en-GB" sz="2200" dirty="0"/>
          </a:p>
          <a:p>
            <a:r>
              <a:rPr lang="en-GB" sz="2200" dirty="0"/>
              <a:t>If your child has an ear piercing it </a:t>
            </a:r>
            <a:r>
              <a:rPr lang="en-GB" sz="2200" b="1" i="1" dirty="0"/>
              <a:t>must</a:t>
            </a:r>
            <a:r>
              <a:rPr lang="en-GB" sz="2200" dirty="0"/>
              <a:t> be removed for the days that they have PE. </a:t>
            </a:r>
          </a:p>
          <a:p>
            <a:endParaRPr lang="en-GB" sz="2200" dirty="0"/>
          </a:p>
          <a:p>
            <a:endParaRPr lang="en-GB" sz="2200" b="1" dirty="0">
              <a:solidFill>
                <a:schemeClr val="tx2"/>
              </a:solidFill>
            </a:endParaRPr>
          </a:p>
          <a:p>
            <a:endParaRPr lang="en-GB" sz="2200" dirty="0"/>
          </a:p>
        </p:txBody>
      </p:sp>
      <p:pic>
        <p:nvPicPr>
          <p:cNvPr id="6" name="Picture 2" descr="L:\L\logo\school logo final2.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13528" y="5445224"/>
            <a:ext cx="730472" cy="733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5764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1633" y="332655"/>
            <a:ext cx="7272808" cy="646331"/>
          </a:xfrm>
          <a:prstGeom prst="rect">
            <a:avLst/>
          </a:prstGeom>
          <a:noFill/>
        </p:spPr>
        <p:txBody>
          <a:bodyPr wrap="square" rtlCol="0">
            <a:spAutoFit/>
          </a:bodyPr>
          <a:lstStyle/>
          <a:p>
            <a:pPr algn="ctr"/>
            <a:r>
              <a:rPr lang="en-GB" sz="3600" b="1">
                <a:solidFill>
                  <a:schemeClr val="tx2"/>
                </a:solidFill>
              </a:rPr>
              <a:t>Healthy Minds</a:t>
            </a:r>
          </a:p>
        </p:txBody>
      </p:sp>
      <p:sp>
        <p:nvSpPr>
          <p:cNvPr id="5" name="TextBox 4"/>
          <p:cNvSpPr txBox="1"/>
          <p:nvPr/>
        </p:nvSpPr>
        <p:spPr>
          <a:xfrm>
            <a:off x="711633" y="1268760"/>
            <a:ext cx="7272808" cy="2462213"/>
          </a:xfrm>
          <a:prstGeom prst="rect">
            <a:avLst/>
          </a:prstGeom>
          <a:noFill/>
        </p:spPr>
        <p:txBody>
          <a:bodyPr wrap="square" rtlCol="0">
            <a:spAutoFit/>
          </a:bodyPr>
          <a:lstStyle/>
          <a:p>
            <a:pPr marL="342900" indent="-342900">
              <a:buFont typeface="Arial" pitchFamily="34" charset="0"/>
              <a:buChar char="•"/>
            </a:pPr>
            <a:endParaRPr lang="en-GB" sz="2200"/>
          </a:p>
          <a:p>
            <a:endParaRPr lang="en-GB" sz="2200"/>
          </a:p>
          <a:p>
            <a:pPr marL="342900" indent="-342900">
              <a:buFont typeface="Arial" pitchFamily="34" charset="0"/>
              <a:buChar char="•"/>
            </a:pPr>
            <a:endParaRPr lang="en-GB" sz="2200"/>
          </a:p>
          <a:p>
            <a:pPr marL="342900" indent="-342900">
              <a:buFont typeface="Arial" pitchFamily="34" charset="0"/>
              <a:buChar char="•"/>
            </a:pPr>
            <a:endParaRPr lang="en-GB" sz="2200"/>
          </a:p>
          <a:p>
            <a:pPr marL="342900" indent="-342900">
              <a:buFont typeface="Arial" pitchFamily="34" charset="0"/>
              <a:buChar char="•"/>
            </a:pPr>
            <a:endParaRPr lang="en-GB" sz="2200"/>
          </a:p>
          <a:p>
            <a:endParaRPr lang="en-GB" sz="2200"/>
          </a:p>
          <a:p>
            <a:endParaRPr lang="en-GB" sz="2200"/>
          </a:p>
        </p:txBody>
      </p:sp>
      <p:sp>
        <p:nvSpPr>
          <p:cNvPr id="3" name="TextBox 2"/>
          <p:cNvSpPr txBox="1"/>
          <p:nvPr/>
        </p:nvSpPr>
        <p:spPr>
          <a:xfrm>
            <a:off x="459605" y="1241849"/>
            <a:ext cx="7776864" cy="3477875"/>
          </a:xfrm>
          <a:prstGeom prst="rect">
            <a:avLst/>
          </a:prstGeom>
          <a:noFill/>
        </p:spPr>
        <p:txBody>
          <a:bodyPr wrap="square" lIns="91440" tIns="45720" rIns="91440" bIns="45720" rtlCol="0" anchor="t">
            <a:spAutoFit/>
          </a:bodyPr>
          <a:lstStyle/>
          <a:p>
            <a:endParaRPr lang="en-GB" sz="2200"/>
          </a:p>
          <a:p>
            <a:pPr marL="342900" indent="-342900">
              <a:buFont typeface="Arial" pitchFamily="34" charset="0"/>
              <a:buChar char="•"/>
            </a:pPr>
            <a:r>
              <a:rPr lang="en-GB" sz="2200"/>
              <a:t>Please ensure that your child has a clear water bottle in school.</a:t>
            </a:r>
          </a:p>
          <a:p>
            <a:r>
              <a:rPr lang="en-GB" sz="2200"/>
              <a:t>      Bottles should be taken home and cleaned regularly. </a:t>
            </a:r>
          </a:p>
          <a:p>
            <a:endParaRPr lang="en-GB" sz="2200">
              <a:ea typeface="Calibri"/>
              <a:cs typeface="Calibri"/>
            </a:endParaRPr>
          </a:p>
          <a:p>
            <a:pPr marL="342900" indent="-342900">
              <a:buFont typeface="Arial"/>
              <a:buChar char="•"/>
            </a:pPr>
            <a:r>
              <a:rPr lang="en-GB" sz="2200">
                <a:ea typeface="Calibri"/>
                <a:cs typeface="Calibri"/>
              </a:rPr>
              <a:t>Bottles should only contain water</a:t>
            </a:r>
          </a:p>
          <a:p>
            <a:pPr marL="342900" indent="-342900">
              <a:buFont typeface="Arial" pitchFamily="34" charset="0"/>
              <a:buChar char="•"/>
            </a:pPr>
            <a:endParaRPr lang="en-GB" sz="2200"/>
          </a:p>
          <a:p>
            <a:pPr marL="342900" indent="-342900">
              <a:buFont typeface="Arial" pitchFamily="34" charset="0"/>
              <a:buChar char="•"/>
            </a:pPr>
            <a:r>
              <a:rPr lang="en-GB" sz="2200"/>
              <a:t>Pupils may bring in their own fruit snack each day. </a:t>
            </a:r>
          </a:p>
          <a:p>
            <a:pPr marL="342900" indent="-342900">
              <a:buFont typeface="Arial" pitchFamily="34" charset="0"/>
              <a:buChar char="•"/>
            </a:pPr>
            <a:endParaRPr lang="en-GB" sz="2200"/>
          </a:p>
          <a:p>
            <a:pPr marL="342900" indent="-342900"/>
            <a:endParaRPr lang="en-GB" sz="2200">
              <a:solidFill>
                <a:srgbClr val="FF0000"/>
              </a:solidFill>
            </a:endParaRPr>
          </a:p>
          <a:p>
            <a:endParaRPr lang="en-GB" sz="2200"/>
          </a:p>
        </p:txBody>
      </p:sp>
      <p:pic>
        <p:nvPicPr>
          <p:cNvPr id="6"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5445224"/>
            <a:ext cx="876370" cy="87965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503AA699-B00E-4245-92C5-439A47496AC1}"/>
              </a:ext>
            </a:extLst>
          </p:cNvPr>
          <p:cNvPicPr>
            <a:picLocks noChangeAspect="1"/>
          </p:cNvPicPr>
          <p:nvPr/>
        </p:nvPicPr>
        <p:blipFill>
          <a:blip r:embed="rId4"/>
          <a:stretch>
            <a:fillRect/>
          </a:stretch>
        </p:blipFill>
        <p:spPr>
          <a:xfrm rot="21347585">
            <a:off x="1700282" y="3989744"/>
            <a:ext cx="1170882" cy="2302878"/>
          </a:xfrm>
          <a:prstGeom prst="rect">
            <a:avLst/>
          </a:prstGeom>
        </p:spPr>
      </p:pic>
      <p:pic>
        <p:nvPicPr>
          <p:cNvPr id="7" name="Picture 6">
            <a:extLst>
              <a:ext uri="{FF2B5EF4-FFF2-40B4-BE49-F238E27FC236}">
                <a16:creationId xmlns:a16="http://schemas.microsoft.com/office/drawing/2014/main" id="{95A100E2-EC7E-46DC-A3BE-5037F4B0D5B1}"/>
              </a:ext>
            </a:extLst>
          </p:cNvPr>
          <p:cNvPicPr>
            <a:picLocks noChangeAspect="1"/>
          </p:cNvPicPr>
          <p:nvPr/>
        </p:nvPicPr>
        <p:blipFill>
          <a:blip r:embed="rId5"/>
          <a:stretch>
            <a:fillRect/>
          </a:stretch>
        </p:blipFill>
        <p:spPr>
          <a:xfrm rot="529353">
            <a:off x="4468178" y="4192390"/>
            <a:ext cx="2160399" cy="1734198"/>
          </a:xfrm>
          <a:prstGeom prst="rect">
            <a:avLst/>
          </a:prstGeom>
        </p:spPr>
      </p:pic>
    </p:spTree>
    <p:extLst>
      <p:ext uri="{BB962C8B-B14F-4D97-AF65-F5344CB8AC3E}">
        <p14:creationId xmlns:p14="http://schemas.microsoft.com/office/powerpoint/2010/main" val="815398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1633" y="332655"/>
            <a:ext cx="7272808" cy="646331"/>
          </a:xfrm>
          <a:prstGeom prst="rect">
            <a:avLst/>
          </a:prstGeom>
          <a:noFill/>
        </p:spPr>
        <p:txBody>
          <a:bodyPr wrap="square" rtlCol="0">
            <a:spAutoFit/>
          </a:bodyPr>
          <a:lstStyle/>
          <a:p>
            <a:pPr algn="ctr"/>
            <a:r>
              <a:rPr lang="en-GB" sz="3600" b="1">
                <a:solidFill>
                  <a:schemeClr val="tx2"/>
                </a:solidFill>
              </a:rPr>
              <a:t>Attendance </a:t>
            </a:r>
          </a:p>
        </p:txBody>
      </p:sp>
      <p:sp>
        <p:nvSpPr>
          <p:cNvPr id="5" name="TextBox 4"/>
          <p:cNvSpPr txBox="1"/>
          <p:nvPr/>
        </p:nvSpPr>
        <p:spPr>
          <a:xfrm>
            <a:off x="711633" y="1268760"/>
            <a:ext cx="7272808" cy="2462213"/>
          </a:xfrm>
          <a:prstGeom prst="rect">
            <a:avLst/>
          </a:prstGeom>
          <a:noFill/>
        </p:spPr>
        <p:txBody>
          <a:bodyPr wrap="square" rtlCol="0">
            <a:spAutoFit/>
          </a:bodyPr>
          <a:lstStyle/>
          <a:p>
            <a:pPr marL="342900" indent="-342900">
              <a:buFont typeface="Arial" pitchFamily="34" charset="0"/>
              <a:buChar char="•"/>
            </a:pPr>
            <a:endParaRPr lang="en-GB" sz="2200"/>
          </a:p>
          <a:p>
            <a:endParaRPr lang="en-GB" sz="2200"/>
          </a:p>
          <a:p>
            <a:pPr marL="342900" indent="-342900">
              <a:buFont typeface="Arial" pitchFamily="34" charset="0"/>
              <a:buChar char="•"/>
            </a:pPr>
            <a:endParaRPr lang="en-GB" sz="2200"/>
          </a:p>
          <a:p>
            <a:pPr marL="342900" indent="-342900">
              <a:buFont typeface="Arial" pitchFamily="34" charset="0"/>
              <a:buChar char="•"/>
            </a:pPr>
            <a:endParaRPr lang="en-GB" sz="2200"/>
          </a:p>
          <a:p>
            <a:pPr marL="342900" indent="-342900">
              <a:buFont typeface="Arial" pitchFamily="34" charset="0"/>
              <a:buChar char="•"/>
            </a:pPr>
            <a:endParaRPr lang="en-GB" sz="2200"/>
          </a:p>
          <a:p>
            <a:endParaRPr lang="en-GB" sz="2200"/>
          </a:p>
          <a:p>
            <a:endParaRPr lang="en-GB" sz="2200"/>
          </a:p>
        </p:txBody>
      </p:sp>
      <p:sp>
        <p:nvSpPr>
          <p:cNvPr id="3" name="TextBox 2"/>
          <p:cNvSpPr txBox="1"/>
          <p:nvPr/>
        </p:nvSpPr>
        <p:spPr>
          <a:xfrm>
            <a:off x="325720" y="978986"/>
            <a:ext cx="7776864" cy="2246769"/>
          </a:xfrm>
          <a:prstGeom prst="rect">
            <a:avLst/>
          </a:prstGeom>
          <a:noFill/>
        </p:spPr>
        <p:txBody>
          <a:bodyPr wrap="square" rtlCol="0">
            <a:spAutoFit/>
          </a:bodyPr>
          <a:lstStyle/>
          <a:p>
            <a:pPr marL="342900" indent="-342900" fontAlgn="base">
              <a:buFont typeface="Arial" pitchFamily="34" charset="0"/>
              <a:buChar char="•"/>
            </a:pPr>
            <a:r>
              <a:rPr lang="en-GB" sz="2000"/>
              <a:t>The gates open at 8:35am and close at 8:45am. The register is taken at 8:55am. </a:t>
            </a:r>
          </a:p>
          <a:p>
            <a:pPr fontAlgn="base"/>
            <a:endParaRPr lang="en-GB" sz="2000"/>
          </a:p>
          <a:p>
            <a:pPr marL="342900" indent="-342900" fontAlgn="base">
              <a:buFont typeface="Arial" pitchFamily="34" charset="0"/>
              <a:buChar char="•"/>
            </a:pPr>
            <a:r>
              <a:rPr lang="en-GB" sz="2000"/>
              <a:t>If your child arrives after 9.15am, this will be recorded as an unauthorised absence.</a:t>
            </a:r>
          </a:p>
          <a:p>
            <a:pPr marL="342900" indent="-342900" fontAlgn="base">
              <a:buFont typeface="Arial" pitchFamily="34" charset="0"/>
              <a:buChar char="•"/>
            </a:pPr>
            <a:endParaRPr lang="en-GB" sz="2000"/>
          </a:p>
          <a:p>
            <a:pPr marL="342900" indent="-342900" fontAlgn="base">
              <a:buFont typeface="Arial" pitchFamily="34" charset="0"/>
              <a:buChar char="•"/>
            </a:pPr>
            <a:r>
              <a:rPr lang="en-GB" sz="2000"/>
              <a:t>Attendance of 96%+  is judged to be good. </a:t>
            </a:r>
          </a:p>
        </p:txBody>
      </p:sp>
      <p:pic>
        <p:nvPicPr>
          <p:cNvPr id="6"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82062" y="5460699"/>
            <a:ext cx="1092394" cy="10964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nvPr/>
        </p:nvPicPr>
        <p:blipFill rotWithShape="1">
          <a:blip r:embed="rId4">
            <a:extLst>
              <a:ext uri="{28A0092B-C50C-407E-A947-70E740481C1C}">
                <a14:useLocalDpi xmlns:a14="http://schemas.microsoft.com/office/drawing/2010/main" val="0"/>
              </a:ext>
            </a:extLst>
          </a:blip>
          <a:srcRect l="32062" t="60723" r="32562" b="3667"/>
          <a:stretch/>
        </p:blipFill>
        <p:spPr bwMode="auto">
          <a:xfrm>
            <a:off x="1893628" y="3730973"/>
            <a:ext cx="4908818" cy="273838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91343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82513-8E74-4A06-977D-F16C2DE27B1A}"/>
              </a:ext>
            </a:extLst>
          </p:cNvPr>
          <p:cNvSpPr>
            <a:spLocks noGrp="1"/>
          </p:cNvSpPr>
          <p:nvPr>
            <p:ph type="title"/>
          </p:nvPr>
        </p:nvSpPr>
        <p:spPr/>
        <p:txBody>
          <a:bodyPr/>
          <a:lstStyle/>
          <a:p>
            <a:pPr algn="ctr"/>
            <a:r>
              <a:rPr lang="en-GB" sz="3600" b="1">
                <a:solidFill>
                  <a:srgbClr val="002060"/>
                </a:solidFill>
                <a:latin typeface="+mn-lt"/>
              </a:rPr>
              <a:t>Attendance</a:t>
            </a:r>
            <a:r>
              <a:rPr lang="en-GB" b="1">
                <a:solidFill>
                  <a:srgbClr val="002060"/>
                </a:solidFill>
              </a:rPr>
              <a:t> </a:t>
            </a:r>
          </a:p>
        </p:txBody>
      </p:sp>
      <p:sp>
        <p:nvSpPr>
          <p:cNvPr id="3" name="Content Placeholder 2">
            <a:extLst>
              <a:ext uri="{FF2B5EF4-FFF2-40B4-BE49-F238E27FC236}">
                <a16:creationId xmlns:a16="http://schemas.microsoft.com/office/drawing/2014/main" id="{9BD18302-6E6F-402A-8134-01915DA9951A}"/>
              </a:ext>
            </a:extLst>
          </p:cNvPr>
          <p:cNvSpPr>
            <a:spLocks noGrp="1"/>
          </p:cNvSpPr>
          <p:nvPr>
            <p:ph idx="1"/>
          </p:nvPr>
        </p:nvSpPr>
        <p:spPr/>
        <p:txBody>
          <a:bodyPr/>
          <a:lstStyle/>
          <a:p>
            <a:r>
              <a:rPr lang="en-GB" b="1" dirty="0">
                <a:solidFill>
                  <a:srgbClr val="002060"/>
                </a:solidFill>
              </a:rPr>
              <a:t>Termly Prizes:</a:t>
            </a:r>
          </a:p>
          <a:p>
            <a:endParaRPr lang="en-GB" b="1" dirty="0">
              <a:solidFill>
                <a:srgbClr val="002060"/>
              </a:solidFill>
            </a:endParaRPr>
          </a:p>
          <a:p>
            <a:pPr marL="114300" indent="0">
              <a:buNone/>
            </a:pPr>
            <a:r>
              <a:rPr lang="en-GB" dirty="0"/>
              <a:t>At the end of teach term, all children with </a:t>
            </a:r>
            <a:r>
              <a:rPr lang="en-GB" dirty="0">
                <a:solidFill>
                  <a:schemeClr val="accent3"/>
                </a:solidFill>
              </a:rPr>
              <a:t>97%+ </a:t>
            </a:r>
            <a:r>
              <a:rPr lang="en-GB" dirty="0"/>
              <a:t>attendance goes into a raffle to win a prize.</a:t>
            </a:r>
          </a:p>
          <a:p>
            <a:pPr marL="114300" indent="0">
              <a:buNone/>
            </a:pPr>
            <a:endParaRPr lang="en-GB" dirty="0"/>
          </a:p>
          <a:p>
            <a:pPr marL="114300" indent="0">
              <a:buNone/>
            </a:pPr>
            <a:r>
              <a:rPr lang="en-GB" dirty="0"/>
              <a:t>Pupils who have </a:t>
            </a:r>
            <a:r>
              <a:rPr lang="en-GB" dirty="0">
                <a:solidFill>
                  <a:schemeClr val="accent3"/>
                </a:solidFill>
              </a:rPr>
              <a:t>100% </a:t>
            </a:r>
            <a:r>
              <a:rPr lang="en-GB" dirty="0"/>
              <a:t>receive a certificate during Collective Worship. </a:t>
            </a:r>
          </a:p>
        </p:txBody>
      </p:sp>
      <p:pic>
        <p:nvPicPr>
          <p:cNvPr id="4" name="Picture 2" descr="L:\L\logo\school logo final2.bmp">
            <a:extLst>
              <a:ext uri="{FF2B5EF4-FFF2-40B4-BE49-F238E27FC236}">
                <a16:creationId xmlns:a16="http://schemas.microsoft.com/office/drawing/2014/main" id="{61B78304-87A5-4C80-BB3C-E61D4EDC7A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2589" y="5445224"/>
            <a:ext cx="858040" cy="861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2470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1633" y="332655"/>
            <a:ext cx="7272808" cy="646331"/>
          </a:xfrm>
          <a:prstGeom prst="rect">
            <a:avLst/>
          </a:prstGeom>
          <a:noFill/>
        </p:spPr>
        <p:txBody>
          <a:bodyPr wrap="square" rtlCol="0">
            <a:spAutoFit/>
          </a:bodyPr>
          <a:lstStyle/>
          <a:p>
            <a:pPr algn="ctr"/>
            <a:r>
              <a:rPr lang="en-GB" sz="3600" b="1">
                <a:solidFill>
                  <a:schemeClr val="tx2"/>
                </a:solidFill>
              </a:rPr>
              <a:t>Communication </a:t>
            </a:r>
          </a:p>
        </p:txBody>
      </p:sp>
      <p:sp>
        <p:nvSpPr>
          <p:cNvPr id="5" name="TextBox 4"/>
          <p:cNvSpPr txBox="1"/>
          <p:nvPr/>
        </p:nvSpPr>
        <p:spPr>
          <a:xfrm>
            <a:off x="711633" y="1268760"/>
            <a:ext cx="7272808" cy="2462213"/>
          </a:xfrm>
          <a:prstGeom prst="rect">
            <a:avLst/>
          </a:prstGeom>
          <a:noFill/>
        </p:spPr>
        <p:txBody>
          <a:bodyPr wrap="square" rtlCol="0">
            <a:spAutoFit/>
          </a:bodyPr>
          <a:lstStyle/>
          <a:p>
            <a:pPr marL="342900" indent="-342900">
              <a:buFont typeface="Arial" pitchFamily="34" charset="0"/>
              <a:buChar char="•"/>
            </a:pPr>
            <a:endParaRPr lang="en-GB" sz="2200"/>
          </a:p>
          <a:p>
            <a:endParaRPr lang="en-GB" sz="2200"/>
          </a:p>
          <a:p>
            <a:pPr marL="342900" indent="-342900">
              <a:buFont typeface="Arial" pitchFamily="34" charset="0"/>
              <a:buChar char="•"/>
            </a:pPr>
            <a:endParaRPr lang="en-GB" sz="2200"/>
          </a:p>
          <a:p>
            <a:pPr marL="342900" indent="-342900">
              <a:buFont typeface="Arial" pitchFamily="34" charset="0"/>
              <a:buChar char="•"/>
            </a:pPr>
            <a:endParaRPr lang="en-GB" sz="2200"/>
          </a:p>
          <a:p>
            <a:pPr marL="342900" indent="-342900">
              <a:buFont typeface="Arial" pitchFamily="34" charset="0"/>
              <a:buChar char="•"/>
            </a:pPr>
            <a:endParaRPr lang="en-GB" sz="2200"/>
          </a:p>
          <a:p>
            <a:endParaRPr lang="en-GB" sz="2200"/>
          </a:p>
          <a:p>
            <a:endParaRPr lang="en-GB" sz="2200"/>
          </a:p>
        </p:txBody>
      </p:sp>
      <p:sp>
        <p:nvSpPr>
          <p:cNvPr id="3" name="TextBox 2"/>
          <p:cNvSpPr txBox="1"/>
          <p:nvPr/>
        </p:nvSpPr>
        <p:spPr>
          <a:xfrm>
            <a:off x="459605" y="1628800"/>
            <a:ext cx="7776864" cy="5170646"/>
          </a:xfrm>
          <a:prstGeom prst="rect">
            <a:avLst/>
          </a:prstGeom>
          <a:noFill/>
        </p:spPr>
        <p:txBody>
          <a:bodyPr wrap="square" rtlCol="0">
            <a:spAutoFit/>
          </a:bodyPr>
          <a:lstStyle/>
          <a:p>
            <a:pPr marL="342900" indent="-342900">
              <a:buFont typeface="Arial" pitchFamily="34" charset="0"/>
              <a:buChar char="•"/>
            </a:pPr>
            <a:r>
              <a:rPr lang="en-GB" sz="2200" dirty="0"/>
              <a:t>Class Dojos for rewards and sanctions.</a:t>
            </a:r>
          </a:p>
          <a:p>
            <a:pPr marL="342900" indent="-342900">
              <a:buFont typeface="Arial" pitchFamily="34" charset="0"/>
              <a:buChar char="•"/>
            </a:pPr>
            <a:r>
              <a:rPr lang="en-GB" sz="2200" dirty="0"/>
              <a:t>The School’s website.</a:t>
            </a:r>
          </a:p>
          <a:p>
            <a:pPr marL="342900" indent="-342900">
              <a:buFont typeface="Arial" pitchFamily="34" charset="0"/>
              <a:buChar char="•"/>
            </a:pPr>
            <a:r>
              <a:rPr lang="en-GB" sz="2200" dirty="0"/>
              <a:t>School’s Facebook page.</a:t>
            </a:r>
          </a:p>
          <a:p>
            <a:pPr marL="342900" indent="-342900">
              <a:buFont typeface="Arial" pitchFamily="34" charset="0"/>
              <a:buChar char="•"/>
            </a:pPr>
            <a:r>
              <a:rPr lang="en-GB" sz="2200" dirty="0"/>
              <a:t>MCAS</a:t>
            </a:r>
          </a:p>
          <a:p>
            <a:pPr marL="342900" indent="-342900">
              <a:buFont typeface="Arial" pitchFamily="34" charset="0"/>
              <a:buChar char="•"/>
            </a:pPr>
            <a:r>
              <a:rPr lang="en-GB" sz="2200" dirty="0"/>
              <a:t>Class Pages.</a:t>
            </a:r>
          </a:p>
          <a:p>
            <a:r>
              <a:rPr lang="en-GB" sz="2200" dirty="0">
                <a:hlinkClick r:id="rId3"/>
              </a:rPr>
              <a:t>(http://www.southbersted.w-sussex.sch.uk/class-pages/</a:t>
            </a:r>
            <a:r>
              <a:rPr lang="en-GB" sz="2200" dirty="0"/>
              <a:t>)</a:t>
            </a:r>
          </a:p>
          <a:p>
            <a:pPr marL="342900" indent="-342900">
              <a:buFont typeface="Arial" pitchFamily="34" charset="0"/>
              <a:buChar char="•"/>
            </a:pPr>
            <a:r>
              <a:rPr lang="en-GB" sz="2200" dirty="0"/>
              <a:t>Weekly newsletters.</a:t>
            </a:r>
          </a:p>
          <a:p>
            <a:pPr marL="342900" indent="-342900">
              <a:buFont typeface="Arial" pitchFamily="34" charset="0"/>
              <a:buChar char="•"/>
            </a:pPr>
            <a:r>
              <a:rPr lang="en-GB" sz="2200" dirty="0"/>
              <a:t>Parent teacher consultations. </a:t>
            </a:r>
          </a:p>
          <a:p>
            <a:pPr marL="342900" indent="-342900">
              <a:buFont typeface="Arial" pitchFamily="34" charset="0"/>
              <a:buChar char="•"/>
            </a:pPr>
            <a:r>
              <a:rPr lang="en-GB" sz="2200" dirty="0"/>
              <a:t>Interim reports.</a:t>
            </a:r>
          </a:p>
          <a:p>
            <a:pPr marL="342900" indent="-342900">
              <a:buFont typeface="Arial" pitchFamily="34" charset="0"/>
              <a:buChar char="•"/>
            </a:pPr>
            <a:r>
              <a:rPr lang="en-GB" sz="2200" dirty="0"/>
              <a:t>End of year reports. </a:t>
            </a:r>
          </a:p>
          <a:p>
            <a:endParaRPr lang="en-GB" sz="2200" b="1" dirty="0"/>
          </a:p>
          <a:p>
            <a:endParaRPr lang="en-GB" sz="2200" b="1" dirty="0"/>
          </a:p>
          <a:p>
            <a:endParaRPr lang="en-GB" sz="2200" dirty="0"/>
          </a:p>
          <a:p>
            <a:endParaRPr lang="en-GB" sz="2200" dirty="0"/>
          </a:p>
          <a:p>
            <a:endParaRPr lang="en-GB" sz="2200" dirty="0"/>
          </a:p>
        </p:txBody>
      </p:sp>
      <p:pic>
        <p:nvPicPr>
          <p:cNvPr id="6" name="Picture 2" descr="L:\L\logo\school logo final2.bm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51606" y="5373216"/>
            <a:ext cx="1092394" cy="1096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7203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500"/>
                                        <p:tgtEl>
                                          <p:spTgt spid="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500"/>
                                        <p:tgtEl>
                                          <p:spTgt spid="3">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500"/>
                                        <p:tgtEl>
                                          <p:spTgt spid="3">
                                            <p:txEl>
                                              <p:pRg st="7" end="7"/>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Effect transition="in" filter="fade">
                                      <p:cBhvr>
                                        <p:cTn id="48" dur="500"/>
                                        <p:tgtEl>
                                          <p:spTgt spid="3">
                                            <p:txEl>
                                              <p:pRg st="8" end="8"/>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Effect transition="in" filter="fade">
                                      <p:cBhvr>
                                        <p:cTn id="5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1633" y="332655"/>
            <a:ext cx="7272808" cy="646331"/>
          </a:xfrm>
          <a:prstGeom prst="rect">
            <a:avLst/>
          </a:prstGeom>
          <a:noFill/>
        </p:spPr>
        <p:txBody>
          <a:bodyPr wrap="square" rtlCol="0">
            <a:spAutoFit/>
          </a:bodyPr>
          <a:lstStyle/>
          <a:p>
            <a:pPr algn="ctr"/>
            <a:r>
              <a:rPr lang="en-GB" sz="3600" b="1">
                <a:solidFill>
                  <a:schemeClr val="tx2"/>
                </a:solidFill>
              </a:rPr>
              <a:t>Rewards and Sanctions  </a:t>
            </a:r>
          </a:p>
        </p:txBody>
      </p:sp>
      <p:sp>
        <p:nvSpPr>
          <p:cNvPr id="5" name="TextBox 4"/>
          <p:cNvSpPr txBox="1"/>
          <p:nvPr/>
        </p:nvSpPr>
        <p:spPr>
          <a:xfrm>
            <a:off x="711633" y="1268760"/>
            <a:ext cx="7272808" cy="2462213"/>
          </a:xfrm>
          <a:prstGeom prst="rect">
            <a:avLst/>
          </a:prstGeom>
          <a:noFill/>
        </p:spPr>
        <p:txBody>
          <a:bodyPr wrap="square" rtlCol="0">
            <a:spAutoFit/>
          </a:bodyPr>
          <a:lstStyle/>
          <a:p>
            <a:pPr marL="342900" indent="-342900">
              <a:buFont typeface="Arial" pitchFamily="34" charset="0"/>
              <a:buChar char="•"/>
            </a:pPr>
            <a:endParaRPr lang="en-GB" sz="2200"/>
          </a:p>
          <a:p>
            <a:endParaRPr lang="en-GB" sz="2200"/>
          </a:p>
          <a:p>
            <a:pPr marL="342900" indent="-342900">
              <a:buFont typeface="Arial" pitchFamily="34" charset="0"/>
              <a:buChar char="•"/>
            </a:pPr>
            <a:endParaRPr lang="en-GB" sz="2200"/>
          </a:p>
          <a:p>
            <a:pPr marL="342900" indent="-342900">
              <a:buFont typeface="Arial" pitchFamily="34" charset="0"/>
              <a:buChar char="•"/>
            </a:pPr>
            <a:endParaRPr lang="en-GB" sz="2200"/>
          </a:p>
          <a:p>
            <a:pPr marL="342900" indent="-342900">
              <a:buFont typeface="Arial" pitchFamily="34" charset="0"/>
              <a:buChar char="•"/>
            </a:pPr>
            <a:endParaRPr lang="en-GB" sz="2200"/>
          </a:p>
          <a:p>
            <a:endParaRPr lang="en-GB" sz="2200"/>
          </a:p>
          <a:p>
            <a:endParaRPr lang="en-GB" sz="2200"/>
          </a:p>
        </p:txBody>
      </p:sp>
      <p:sp>
        <p:nvSpPr>
          <p:cNvPr id="3" name="TextBox 2"/>
          <p:cNvSpPr txBox="1"/>
          <p:nvPr/>
        </p:nvSpPr>
        <p:spPr>
          <a:xfrm>
            <a:off x="449644" y="1391870"/>
            <a:ext cx="7776864" cy="3139321"/>
          </a:xfrm>
          <a:prstGeom prst="rect">
            <a:avLst/>
          </a:prstGeom>
          <a:noFill/>
        </p:spPr>
        <p:txBody>
          <a:bodyPr wrap="square" lIns="91440" tIns="45720" rIns="91440" bIns="45720" rtlCol="0" anchor="t">
            <a:spAutoFit/>
          </a:bodyPr>
          <a:lstStyle/>
          <a:p>
            <a:r>
              <a:rPr lang="en-GB" sz="2200" b="1" dirty="0">
                <a:solidFill>
                  <a:schemeClr val="tx2"/>
                </a:solidFill>
              </a:rPr>
              <a:t>Rewards:</a:t>
            </a:r>
          </a:p>
          <a:p>
            <a:endParaRPr lang="en-GB" sz="2200"/>
          </a:p>
          <a:p>
            <a:pPr marL="342900" indent="-342900">
              <a:buFont typeface="Arial" pitchFamily="34" charset="0"/>
              <a:buChar char="•"/>
            </a:pPr>
            <a:r>
              <a:rPr lang="en-GB" sz="2200" dirty="0"/>
              <a:t>Class Dojos – linked to our whole school House System.</a:t>
            </a:r>
            <a:endParaRPr lang="en-GB" sz="2200" dirty="0">
              <a:ea typeface="Calibri"/>
              <a:cs typeface="Calibri"/>
            </a:endParaRPr>
          </a:p>
          <a:p>
            <a:pPr marL="342900" indent="-342900">
              <a:buFontTx/>
              <a:buChar char="-"/>
            </a:pPr>
            <a:r>
              <a:rPr lang="en-GB" sz="2200" i="1" dirty="0"/>
              <a:t>Aiming for Excellence, </a:t>
            </a:r>
            <a:endParaRPr lang="en-GB" sz="2200" i="1" dirty="0">
              <a:ea typeface="Calibri"/>
              <a:cs typeface="Calibri"/>
            </a:endParaRPr>
          </a:p>
          <a:p>
            <a:pPr marL="342900" indent="-342900">
              <a:buFontTx/>
              <a:buChar char="-"/>
            </a:pPr>
            <a:r>
              <a:rPr lang="en-GB" sz="2200" i="1" dirty="0"/>
              <a:t>Acts of Kindness,</a:t>
            </a:r>
            <a:endParaRPr lang="en-GB" sz="2200" i="1" dirty="0">
              <a:ea typeface="Calibri"/>
              <a:cs typeface="Calibri"/>
            </a:endParaRPr>
          </a:p>
          <a:p>
            <a:pPr marL="342900" indent="-342900">
              <a:buFontTx/>
              <a:buChar char="-"/>
            </a:pPr>
            <a:r>
              <a:rPr lang="en-GB" sz="2200" i="1" dirty="0"/>
              <a:t>Perseverance </a:t>
            </a:r>
            <a:endParaRPr lang="en-GB" sz="2200" i="1" dirty="0">
              <a:ea typeface="Calibri"/>
              <a:cs typeface="Calibri"/>
            </a:endParaRPr>
          </a:p>
          <a:p>
            <a:pPr marL="342900" indent="-342900">
              <a:buFont typeface="Arial" pitchFamily="34" charset="0"/>
              <a:buChar char="•"/>
            </a:pPr>
            <a:r>
              <a:rPr lang="en-GB" sz="2200" dirty="0"/>
              <a:t>Weekly Gold Book.</a:t>
            </a:r>
          </a:p>
          <a:p>
            <a:endParaRPr lang="en-GB" sz="2200"/>
          </a:p>
          <a:p>
            <a:r>
              <a:rPr lang="en-GB" sz="2200" dirty="0"/>
              <a:t> </a:t>
            </a:r>
            <a:endParaRPr lang="en-GB" sz="2200" dirty="0">
              <a:ea typeface="Calibri"/>
              <a:cs typeface="Calibri"/>
            </a:endParaRPr>
          </a:p>
        </p:txBody>
      </p:sp>
      <p:pic>
        <p:nvPicPr>
          <p:cNvPr id="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865" t="25577" r="47858" b="29032"/>
          <a:stretch/>
        </p:blipFill>
        <p:spPr bwMode="auto">
          <a:xfrm rot="288204">
            <a:off x="6904140" y="2928509"/>
            <a:ext cx="1321576" cy="1334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descr="L:\L\logo\school logo final2.bm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81136" y="5429353"/>
            <a:ext cx="869830" cy="873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53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heel(1)">
                                      <p:cBhvr>
                                        <p:cTn id="32" dur="20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D2D428-8380-4D9B-8D86-720D22563DED}"/>
              </a:ext>
            </a:extLst>
          </p:cNvPr>
          <p:cNvSpPr>
            <a:spLocks noGrp="1"/>
          </p:cNvSpPr>
          <p:nvPr>
            <p:ph idx="1"/>
          </p:nvPr>
        </p:nvSpPr>
        <p:spPr/>
        <p:txBody>
          <a:bodyPr/>
          <a:lstStyle/>
          <a:p>
            <a:r>
              <a:rPr lang="en-GB" b="1">
                <a:solidFill>
                  <a:schemeClr val="tx2"/>
                </a:solidFill>
              </a:rPr>
              <a:t>Sanctions:</a:t>
            </a:r>
          </a:p>
          <a:p>
            <a:pPr marL="114300" indent="0">
              <a:buNone/>
            </a:pPr>
            <a:endParaRPr lang="en-GB" b="1">
              <a:solidFill>
                <a:schemeClr val="tx2"/>
              </a:solidFill>
            </a:endParaRPr>
          </a:p>
        </p:txBody>
      </p:sp>
      <p:sp>
        <p:nvSpPr>
          <p:cNvPr id="4" name="Title 3">
            <a:extLst>
              <a:ext uri="{FF2B5EF4-FFF2-40B4-BE49-F238E27FC236}">
                <a16:creationId xmlns:a16="http://schemas.microsoft.com/office/drawing/2014/main" id="{5BF788FD-5E7A-463E-8F49-7331EB27B8D4}"/>
              </a:ext>
            </a:extLst>
          </p:cNvPr>
          <p:cNvSpPr txBox="1">
            <a:spLocks noGrp="1"/>
          </p:cNvSpPr>
          <p:nvPr>
            <p:ph type="title"/>
          </p:nvPr>
        </p:nvSpPr>
        <p:spPr>
          <a:xfrm>
            <a:off x="457200" y="522972"/>
            <a:ext cx="7620000" cy="646331"/>
          </a:xfrm>
          <a:prstGeom prst="rect">
            <a:avLst/>
          </a:prstGeom>
          <a:noFill/>
        </p:spPr>
        <p:txBody>
          <a:bodyPr wrap="square" rtlCol="0">
            <a:spAutoFit/>
          </a:bodyPr>
          <a:lstStyle/>
          <a:p>
            <a:pPr algn="ctr"/>
            <a:r>
              <a:rPr lang="en-GB" sz="3600" b="1">
                <a:solidFill>
                  <a:schemeClr val="tx2"/>
                </a:solidFill>
                <a:latin typeface="+mn-lt"/>
              </a:rPr>
              <a:t>Rewards and Sanctions  </a:t>
            </a:r>
          </a:p>
        </p:txBody>
      </p:sp>
      <p:pic>
        <p:nvPicPr>
          <p:cNvPr id="6" name="Picture 2" descr="L:\L\logo\school logo final2.bmp">
            <a:extLst>
              <a:ext uri="{FF2B5EF4-FFF2-40B4-BE49-F238E27FC236}">
                <a16:creationId xmlns:a16="http://schemas.microsoft.com/office/drawing/2014/main" id="{7104E71A-0DF0-446C-889D-DB271767C20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81136" y="5429353"/>
            <a:ext cx="869830" cy="8730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E43DAEA-359A-47EC-9463-9BA2FAC591D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900" t="6951" r="7301" b="8101"/>
          <a:stretch/>
        </p:blipFill>
        <p:spPr>
          <a:xfrm>
            <a:off x="2195736" y="2549755"/>
            <a:ext cx="5112568" cy="3752690"/>
          </a:xfrm>
          <a:prstGeom prst="rect">
            <a:avLst/>
          </a:prstGeom>
        </p:spPr>
      </p:pic>
    </p:spTree>
    <p:extLst>
      <p:ext uri="{BB962C8B-B14F-4D97-AF65-F5344CB8AC3E}">
        <p14:creationId xmlns:p14="http://schemas.microsoft.com/office/powerpoint/2010/main" val="950955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L:\L\logo\school logo final2.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836712"/>
            <a:ext cx="4485323" cy="4502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39338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e09272a-1ab9-442b-8137-0ec0b642c5b8" xsi:nil="true"/>
    <lcf76f155ced4ddcb4097134ff3c332f xmlns="43887425-9f0d-46ed-bc72-ae904428c4b3">
      <Terms xmlns="http://schemas.microsoft.com/office/infopath/2007/PartnerControls"/>
    </lcf76f155ced4ddcb4097134ff3c332f>
    <Date xmlns="43887425-9f0d-46ed-bc72-ae904428c4b3" xsi:nil="true"/>
    <date0 xmlns="43887425-9f0d-46ed-bc72-ae904428c4b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DA04F6A5CFADC49A1169C8516BF0DCC" ma:contentTypeVersion="16" ma:contentTypeDescription="Create a new document." ma:contentTypeScope="" ma:versionID="94cee8c0cff642d263f2c3883a5a5219">
  <xsd:schema xmlns:xsd="http://www.w3.org/2001/XMLSchema" xmlns:xs="http://www.w3.org/2001/XMLSchema" xmlns:p="http://schemas.microsoft.com/office/2006/metadata/properties" xmlns:ns2="43887425-9f0d-46ed-bc72-ae904428c4b3" xmlns:ns3="0e09272a-1ab9-442b-8137-0ec0b642c5b8" targetNamespace="http://schemas.microsoft.com/office/2006/metadata/properties" ma:root="true" ma:fieldsID="8fa139447de0410538aa319ebf91a73f" ns2:_="" ns3:_="">
    <xsd:import namespace="43887425-9f0d-46ed-bc72-ae904428c4b3"/>
    <xsd:import namespace="0e09272a-1ab9-442b-8137-0ec0b642c5b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element ref="ns2:Date" minOccurs="0"/>
                <xsd:element ref="ns2:date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887425-9f0d-46ed-bc72-ae904428c4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f8dcf89-8f6a-4d6a-8a77-9d71fdaff723"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Date" ma:index="22" nillable="true" ma:displayName="Date" ma:format="DateOnly" ma:internalName="Date">
      <xsd:simpleType>
        <xsd:restriction base="dms:DateTime"/>
      </xsd:simpleType>
    </xsd:element>
    <xsd:element name="date0" ma:index="23" nillable="true" ma:displayName="date" ma:format="DateOnly" ma:internalName="date0">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0e09272a-1ab9-442b-8137-0ec0b642c5b8"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c6df45dc-37a3-4f31-b0a1-c1b703245e1a}" ma:internalName="TaxCatchAll" ma:showField="CatchAllData" ma:web="0e09272a-1ab9-442b-8137-0ec0b642c5b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6DC42D-9372-437A-8F0B-4AB2DD40AB40}">
  <ds:schemaRefs>
    <ds:schemaRef ds:uri="0e09272a-1ab9-442b-8137-0ec0b642c5b8"/>
    <ds:schemaRef ds:uri="43887425-9f0d-46ed-bc72-ae904428c4b3"/>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A3D01A4-D388-4D4B-AD1F-07E24CBEEED0}">
  <ds:schemaRefs>
    <ds:schemaRef ds:uri="http://schemas.microsoft.com/sharepoint/v3/contenttype/forms"/>
  </ds:schemaRefs>
</ds:datastoreItem>
</file>

<file path=customXml/itemProps3.xml><?xml version="1.0" encoding="utf-8"?>
<ds:datastoreItem xmlns:ds="http://schemas.openxmlformats.org/officeDocument/2006/customXml" ds:itemID="{B613409B-B0F5-48E0-AC67-E07F07F3D3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887425-9f0d-46ed-bc72-ae904428c4b3"/>
    <ds:schemaRef ds:uri="0e09272a-1ab9-442b-8137-0ec0b642c5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Adjacency</Template>
  <TotalTime>1</TotalTime>
  <Words>1102</Words>
  <Application>Microsoft Office PowerPoint</Application>
  <PresentationFormat>On-screen Show (4:3)</PresentationFormat>
  <Paragraphs>212</Paragraphs>
  <Slides>23</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Cambria</vt:lpstr>
      <vt:lpstr>Adjacency</vt:lpstr>
      <vt:lpstr>PowerPoint Presentation</vt:lpstr>
      <vt:lpstr>PowerPoint Presentation</vt:lpstr>
      <vt:lpstr>School’s Vision Statement</vt:lpstr>
      <vt:lpstr>PowerPoint Presentation</vt:lpstr>
      <vt:lpstr>PowerPoint Presentation</vt:lpstr>
      <vt:lpstr>Reading Bookmarks</vt:lpstr>
      <vt:lpstr>PowerPoint Presentation</vt:lpstr>
      <vt:lpstr>PowerPoint Presentation</vt:lpstr>
      <vt:lpstr>Knowledge Organiser Autumn 1</vt:lpstr>
      <vt:lpstr>PowerPoint Presentation</vt:lpstr>
      <vt:lpstr>Home Learning </vt:lpstr>
      <vt:lpstr>PowerPoint Presentation</vt:lpstr>
      <vt:lpstr>PowerPoint Presentation</vt:lpstr>
      <vt:lpstr>Maths: </vt:lpstr>
      <vt:lpstr>Accelerated Reader</vt:lpstr>
      <vt:lpstr>PowerPoint Presentation</vt:lpstr>
      <vt:lpstr>PowerPoint Presentation</vt:lpstr>
      <vt:lpstr>PowerPoint Presentation</vt:lpstr>
      <vt:lpstr>Attendance </vt:lpstr>
      <vt:lpstr>PowerPoint Presentation</vt:lpstr>
      <vt:lpstr>PowerPoint Presentation</vt:lpstr>
      <vt:lpstr>Rewards and Sanctions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Noel Goodwin</dc:creator>
  <cp:lastModifiedBy>Mellisa Beaumont</cp:lastModifiedBy>
  <cp:revision>9</cp:revision>
  <cp:lastPrinted>2016-09-06T08:23:07Z</cp:lastPrinted>
  <dcterms:created xsi:type="dcterms:W3CDTF">2016-09-05T20:03:37Z</dcterms:created>
  <dcterms:modified xsi:type="dcterms:W3CDTF">2026-09-02T15:39:56Z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0x0101008DA04F6A5CFADC49A1169C8516BF0DCC</vt:lpwstr>
  </property>
  <property fmtid="{D5CDD505-2E9C-101B-9397-08002B2CF9AE}" pid="3" name="Order">
    <vt:r8>3508000</vt:r8>
  </property>
  <property fmtid="{D5CDD505-2E9C-101B-9397-08002B2CF9AE}" pid="4" name="MediaServiceImageTags">
    <vt:lpwstr/>
  </property>
</Properties>
</file>