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slideLayouts/slideLayout4.xml" ContentType="application/vnd.openxmlformats-officedocument.presentationml.slideLayout+xml"/>
  <Override PartName="/docProps/app.xml" ContentType="application/vnd.openxmlformats-officedocument.extended-properties+xml"/>
  <Override PartName="/ppt/slides/slide25.xml" ContentType="application/vnd.openxmlformats-officedocument.presentationml.slide+xml"/>
  <Override PartName="/ppt/slides/slide18.xml" ContentType="application/vnd.openxmlformats-officedocument.presentationml.slide+xml"/>
  <Override PartName="/docProps/core.xml" ContentType="application/vnd.openxmlformats-package.core-properties+xml"/>
  <Override PartName="/ppt/notesSlides/notesSlide3.xml" ContentType="application/vnd.openxmlformats-officedocument.presentationml.notesSlide+xml"/>
  <Override PartName="/ppt/slides/slide5.xml" ContentType="application/vnd.openxmlformats-officedocument.presentationml.slide+xml"/>
  <Override PartName="/ppt/slides/slide24.xml" ContentType="application/vnd.openxmlformats-officedocument.presentationml.slide+xml"/>
  <Override PartName="/ppt/slides/slide21.xml" ContentType="application/vnd.openxmlformats-officedocument.presentationml.slide+xml"/>
  <Override PartName="/ppt/notesSlides/notesSlide8.xml" ContentType="application/vnd.openxmlformats-officedocument.presentationml.notes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0.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9.xml" ContentType="application/vnd.openxmlformats-officedocument.presentationml.notesSlide+xml"/>
  <Override PartName="/ppt/slideLayouts/slideLayout8.xml" ContentType="application/vnd.openxmlformats-officedocument.presentationml.slideLayout+xml"/>
  <Override PartName="/ppt/presProps.xml" ContentType="application/vnd.openxmlformats-officedocument.presentationml.pres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93" r:id="rId4"/>
    <p:sldId id="294" r:id="rId5"/>
    <p:sldId id="275" r:id="rId6"/>
    <p:sldId id="274" r:id="rId7"/>
    <p:sldId id="259" r:id="rId8"/>
    <p:sldId id="282" r:id="rId9"/>
    <p:sldId id="276" r:id="rId10"/>
    <p:sldId id="286" r:id="rId11"/>
    <p:sldId id="262" r:id="rId12"/>
    <p:sldId id="317" r:id="rId13"/>
    <p:sldId id="321" r:id="rId14"/>
    <p:sldId id="263" r:id="rId15"/>
    <p:sldId id="322" r:id="rId16"/>
    <p:sldId id="318" r:id="rId17"/>
    <p:sldId id="264" r:id="rId18"/>
    <p:sldId id="266" r:id="rId19"/>
    <p:sldId id="277" r:id="rId20"/>
    <p:sldId id="289" r:id="rId21"/>
    <p:sldId id="285" r:id="rId22"/>
    <p:sldId id="267" r:id="rId23"/>
    <p:sldId id="269" r:id="rId24"/>
    <p:sldId id="288" r:id="rId25"/>
    <p:sldId id="2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15CD71-87F0-4139-9311-EE7A029A8E78}" type="datetimeFigureOut">
              <a:rPr lang="en-GB" smtClean="0"/>
              <a:t>12/07/2026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42A6BA-6B7A-4066-B476-ECED37240E94}" type="slidenum">
              <a:rPr lang="en-GB" smtClean="0"/>
              <a:t>‹#›</a:t>
            </a:fld>
            <a:endParaRPr lang="en-GB"/>
          </a:p>
        </p:txBody>
      </p:sp>
    </p:spTree>
    <p:extLst>
      <p:ext uri="{BB962C8B-B14F-4D97-AF65-F5344CB8AC3E}">
        <p14:creationId xmlns:p14="http://schemas.microsoft.com/office/powerpoint/2010/main" val="19847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4E150-587C-4B4B-AAB8-2667E645F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6E1496-3405-4FFF-94F2-EBA54FFC4EF7}"/>
              </a:ext>
            </a:extLst>
          </p:cNvPr>
          <p:cNvSpPr txBox="1">
            <a:spLocks noGrp="1"/>
          </p:cNvSpPr>
          <p:nvPr>
            <p:ph type="body" sz="quarter" idx="1"/>
          </p:nvPr>
        </p:nvSpPr>
        <p:spPr/>
        <p:txBody>
          <a:bodyPr/>
          <a:lstStyle/>
          <a:p>
            <a:pPr lvl="0"/>
            <a:r>
              <a:rPr lang="en-US" dirty="0"/>
              <a:t>The school’s vision statement is underpinned by the biblical </a:t>
            </a:r>
            <a:r>
              <a:rPr lang="en-US" dirty="0" err="1"/>
              <a:t>passge</a:t>
            </a:r>
            <a:r>
              <a:rPr lang="en-US" dirty="0"/>
              <a:t> of John 10:10 Life in all its fullness. </a:t>
            </a:r>
          </a:p>
        </p:txBody>
      </p:sp>
      <p:sp>
        <p:nvSpPr>
          <p:cNvPr id="4" name="Slide Number Placeholder 3">
            <a:extLst>
              <a:ext uri="{FF2B5EF4-FFF2-40B4-BE49-F238E27FC236}">
                <a16:creationId xmlns:a16="http://schemas.microsoft.com/office/drawing/2014/main" id="{BEBEB893-5EAD-4F98-A41E-9D7A18ECB65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0EB978-850B-40DD-8068-834723B9364D}" type="slidenum">
              <a:t>3</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need to</a:t>
            </a:r>
            <a:r>
              <a:rPr lang="en-GB" baseline="0" dirty="0"/>
              <a:t> upload the Keys to Success from the website.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4</a:t>
            </a:fld>
            <a:endParaRPr lang="en-GB" dirty="0"/>
          </a:p>
        </p:txBody>
      </p:sp>
    </p:spTree>
    <p:extLst>
      <p:ext uri="{BB962C8B-B14F-4D97-AF65-F5344CB8AC3E}">
        <p14:creationId xmlns:p14="http://schemas.microsoft.com/office/powerpoint/2010/main" val="1446475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need to</a:t>
            </a:r>
            <a:r>
              <a:rPr lang="en-GB" baseline="0" dirty="0"/>
              <a:t> upload the Keys to Success from the website.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5</a:t>
            </a:fld>
            <a:endParaRPr lang="en-GB" dirty="0"/>
          </a:p>
        </p:txBody>
      </p:sp>
    </p:spTree>
    <p:extLst>
      <p:ext uri="{BB962C8B-B14F-4D97-AF65-F5344CB8AC3E}">
        <p14:creationId xmlns:p14="http://schemas.microsoft.com/office/powerpoint/2010/main" val="144647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your year group’s book marks</a:t>
            </a:r>
            <a:r>
              <a:rPr lang="en-GB" baseline="0" dirty="0"/>
              <a:t> to this page.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6</a:t>
            </a:fld>
            <a:endParaRPr lang="en-GB" dirty="0"/>
          </a:p>
        </p:txBody>
      </p:sp>
    </p:spTree>
    <p:extLst>
      <p:ext uri="{BB962C8B-B14F-4D97-AF65-F5344CB8AC3E}">
        <p14:creationId xmlns:p14="http://schemas.microsoft.com/office/powerpoint/2010/main" val="3055951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a:t>
            </a:r>
            <a:r>
              <a:rPr lang="en-GB" baseline="0" dirty="0"/>
              <a:t> your completed overview for the Autumn Term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7</a:t>
            </a:fld>
            <a:endParaRPr lang="en-GB" dirty="0"/>
          </a:p>
        </p:txBody>
      </p:sp>
    </p:spTree>
    <p:extLst>
      <p:ext uri="{BB962C8B-B14F-4D97-AF65-F5344CB8AC3E}">
        <p14:creationId xmlns:p14="http://schemas.microsoft.com/office/powerpoint/2010/main" val="1676382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pictures</a:t>
            </a:r>
            <a:r>
              <a:rPr lang="en-GB" baseline="0" dirty="0"/>
              <a:t> of your stunning start</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9</a:t>
            </a:fld>
            <a:endParaRPr lang="en-GB" dirty="0"/>
          </a:p>
        </p:txBody>
      </p:sp>
    </p:spTree>
    <p:extLst>
      <p:ext uri="{BB962C8B-B14F-4D97-AF65-F5344CB8AC3E}">
        <p14:creationId xmlns:p14="http://schemas.microsoft.com/office/powerpoint/2010/main" val="3756849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and delete as appropriate </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11</a:t>
            </a:fld>
            <a:endParaRPr lang="en-GB" dirty="0"/>
          </a:p>
        </p:txBody>
      </p:sp>
    </p:spTree>
    <p:extLst>
      <p:ext uri="{BB962C8B-B14F-4D97-AF65-F5344CB8AC3E}">
        <p14:creationId xmlns:p14="http://schemas.microsoft.com/office/powerpoint/2010/main" val="1762645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Add and delete as appropriate </a:t>
            </a:r>
          </a:p>
          <a:p>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14</a:t>
            </a:fld>
            <a:endParaRPr lang="en-GB" dirty="0"/>
          </a:p>
        </p:txBody>
      </p:sp>
    </p:spTree>
    <p:extLst>
      <p:ext uri="{BB962C8B-B14F-4D97-AF65-F5344CB8AC3E}">
        <p14:creationId xmlns:p14="http://schemas.microsoft.com/office/powerpoint/2010/main" val="775123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Delete as appropriate</a:t>
            </a:r>
            <a:r>
              <a:rPr lang="en-GB" baseline="0" dirty="0"/>
              <a:t> for KS 1 or 2</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18</a:t>
            </a:fld>
            <a:endParaRPr lang="en-GB" dirty="0"/>
          </a:p>
        </p:txBody>
      </p:sp>
    </p:spTree>
    <p:extLst>
      <p:ext uri="{BB962C8B-B14F-4D97-AF65-F5344CB8AC3E}">
        <p14:creationId xmlns:p14="http://schemas.microsoft.com/office/powerpoint/2010/main" val="1255620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19</a:t>
            </a:fld>
            <a:endParaRPr lang="en-GB" dirty="0"/>
          </a:p>
        </p:txBody>
      </p:sp>
    </p:spTree>
    <p:extLst>
      <p:ext uri="{BB962C8B-B14F-4D97-AF65-F5344CB8AC3E}">
        <p14:creationId xmlns:p14="http://schemas.microsoft.com/office/powerpoint/2010/main" val="1841722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add what you give green dojos for</a:t>
            </a:r>
          </a:p>
        </p:txBody>
      </p:sp>
      <p:sp>
        <p:nvSpPr>
          <p:cNvPr id="4" name="Slide Number Placeholder 3"/>
          <p:cNvSpPr>
            <a:spLocks noGrp="1"/>
          </p:cNvSpPr>
          <p:nvPr>
            <p:ph type="sldNum" sz="quarter" idx="10"/>
          </p:nvPr>
        </p:nvSpPr>
        <p:spPr/>
        <p:txBody>
          <a:bodyPr/>
          <a:lstStyle/>
          <a:p>
            <a:fld id="{DED1CDCB-1A33-4736-B5BF-CD0CC1C1048B}" type="slidenum">
              <a:rPr lang="en-GB" smtClean="0"/>
              <a:pPr/>
              <a:t>22</a:t>
            </a:fld>
            <a:endParaRPr lang="en-GB" dirty="0"/>
          </a:p>
        </p:txBody>
      </p:sp>
    </p:spTree>
    <p:extLst>
      <p:ext uri="{BB962C8B-B14F-4D97-AF65-F5344CB8AC3E}">
        <p14:creationId xmlns:p14="http://schemas.microsoft.com/office/powerpoint/2010/main" val="1841722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Currently, we are reviewing the whole</a:t>
            </a:r>
            <a:r>
              <a:rPr lang="en-GB" baseline="0" dirty="0"/>
              <a:t> school behaviour policy. At present these are our rewards and sanctions. </a:t>
            </a:r>
          </a:p>
          <a:p>
            <a:r>
              <a:rPr lang="en-GB" baseline="0" dirty="0"/>
              <a:t>Please discuss the whole class rules and rewards that were created during the first week. </a:t>
            </a:r>
            <a:endParaRPr lang="en-GB" dirty="0"/>
          </a:p>
        </p:txBody>
      </p:sp>
      <p:sp>
        <p:nvSpPr>
          <p:cNvPr id="4" name="Slide Number Placeholder 3"/>
          <p:cNvSpPr>
            <a:spLocks noGrp="1"/>
          </p:cNvSpPr>
          <p:nvPr>
            <p:ph type="sldNum" sz="quarter" idx="10"/>
          </p:nvPr>
        </p:nvSpPr>
        <p:spPr/>
        <p:txBody>
          <a:bodyPr/>
          <a:lstStyle/>
          <a:p>
            <a:fld id="{DED1CDCB-1A33-4736-B5BF-CD0CC1C1048B}" type="slidenum">
              <a:rPr lang="en-GB" smtClean="0"/>
              <a:pPr/>
              <a:t>23</a:t>
            </a:fld>
            <a:endParaRPr lang="en-GB" dirty="0"/>
          </a:p>
        </p:txBody>
      </p:sp>
    </p:spTree>
    <p:extLst>
      <p:ext uri="{BB962C8B-B14F-4D97-AF65-F5344CB8AC3E}">
        <p14:creationId xmlns:p14="http://schemas.microsoft.com/office/powerpoint/2010/main" val="940911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54651-B37E-DE8A-A523-46C683FB23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C75CFEB-1543-323B-5730-0F6C77E452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FD761C1-B1C7-A07B-480F-0924FE7136DF}"/>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5" name="Footer Placeholder 4">
            <a:extLst>
              <a:ext uri="{FF2B5EF4-FFF2-40B4-BE49-F238E27FC236}">
                <a16:creationId xmlns:a16="http://schemas.microsoft.com/office/drawing/2014/main" id="{A120EE28-54B5-0412-7FA8-D2A1045150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8EACD7-47F9-84FF-6ECD-771B2D1185E3}"/>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4196302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57276-213D-2C4A-4A40-08EFBDD6D0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0F040E-D908-5C19-6B66-48ADC473EA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BC0759-F79F-BE52-49B4-99FF175E8403}"/>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5" name="Footer Placeholder 4">
            <a:extLst>
              <a:ext uri="{FF2B5EF4-FFF2-40B4-BE49-F238E27FC236}">
                <a16:creationId xmlns:a16="http://schemas.microsoft.com/office/drawing/2014/main" id="{DC75CAB3-5E3F-A220-5431-5E32D68C53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20122F-1ACA-6D8A-CB43-49FA6167148E}"/>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3576163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75E4F-C2A4-57CD-26DD-1830777D03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84514ED-FC0C-43EA-2AFA-96DA686078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0B012B-81E4-6EEC-31D0-33CD46046BD6}"/>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5" name="Footer Placeholder 4">
            <a:extLst>
              <a:ext uri="{FF2B5EF4-FFF2-40B4-BE49-F238E27FC236}">
                <a16:creationId xmlns:a16="http://schemas.microsoft.com/office/drawing/2014/main" id="{04276F3D-8A5A-BBDA-48AF-859465E9DC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A0E38E-151F-D1C4-0446-5A99E8A4B266}"/>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1890541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8171D-04A8-AC18-CA84-D7DC3D13C7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E55D64-0EEC-29D4-5C0C-B4E06DEFA9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62F0281-6BAA-FD09-953D-E7A862E0A6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E1CCBA-DC7F-86BB-9BFD-A6283A442C14}"/>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6" name="Footer Placeholder 5">
            <a:extLst>
              <a:ext uri="{FF2B5EF4-FFF2-40B4-BE49-F238E27FC236}">
                <a16:creationId xmlns:a16="http://schemas.microsoft.com/office/drawing/2014/main" id="{047FD27E-343D-5EBF-81FA-B1EE79E6E9E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5454B1-65F0-F2FE-ECD0-086509AB4462}"/>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3387139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CD8AA-6D59-2A94-0C7F-E68471949FD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30044B-F295-B834-3820-217C53FAA7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F019-D707-6D2C-10FE-3D9A109190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7CC4B75-4F13-F821-36F9-24B2F609B4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654871-BDD0-D9F2-E31C-7B9C652B37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4E6F7FE-B1F8-79F6-43B9-8C7A8AE6A963}"/>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8" name="Footer Placeholder 7">
            <a:extLst>
              <a:ext uri="{FF2B5EF4-FFF2-40B4-BE49-F238E27FC236}">
                <a16:creationId xmlns:a16="http://schemas.microsoft.com/office/drawing/2014/main" id="{DC65C0CB-332F-3DF0-4C14-F83958F77E6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8F4A831-04F7-1EAA-D7E2-4E6C91DE3018}"/>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303013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41DC-23AC-E70F-8D55-59B45A215E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ED1E64E-FD58-C2FD-B668-E6746F978BF5}"/>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4" name="Footer Placeholder 3">
            <a:extLst>
              <a:ext uri="{FF2B5EF4-FFF2-40B4-BE49-F238E27FC236}">
                <a16:creationId xmlns:a16="http://schemas.microsoft.com/office/drawing/2014/main" id="{86A13EF5-13EB-7596-AFE2-AEB494E3B58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45BB76D-7CF7-7F50-762C-0037E830CE4E}"/>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2480382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578663-5E7B-A993-369E-C97D1C2CF498}"/>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3" name="Footer Placeholder 2">
            <a:extLst>
              <a:ext uri="{FF2B5EF4-FFF2-40B4-BE49-F238E27FC236}">
                <a16:creationId xmlns:a16="http://schemas.microsoft.com/office/drawing/2014/main" id="{3A5ACD8E-16DF-1FA4-50BF-BD5389966F9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EE4F34F-08DF-704A-5A1D-9E7CB79FAF22}"/>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240013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4EAB-2C59-7769-5F1F-E9FD8A8A90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4D3010-F4CF-D2CB-ECE4-0B8FFA3AE9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5B39F7-E51A-6669-DEA3-5932680304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E1BD3F-7684-2A0D-99CD-6FA6F77FF882}"/>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6" name="Footer Placeholder 5">
            <a:extLst>
              <a:ext uri="{FF2B5EF4-FFF2-40B4-BE49-F238E27FC236}">
                <a16:creationId xmlns:a16="http://schemas.microsoft.com/office/drawing/2014/main" id="{5ED9FE59-5425-943E-B641-B8CC001925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2A75FF-A651-FAE6-247E-54A8FBEE165D}"/>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57956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8348-2040-F66A-4575-2489D8632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FFC1FC-DD2C-AA06-1B80-FC4BA2912E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BDEC5B-F18F-BE24-CF4A-DD3BEE31D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5E02E4-0504-79D0-2240-02EAE07C8DA0}"/>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6" name="Footer Placeholder 5">
            <a:extLst>
              <a:ext uri="{FF2B5EF4-FFF2-40B4-BE49-F238E27FC236}">
                <a16:creationId xmlns:a16="http://schemas.microsoft.com/office/drawing/2014/main" id="{218B9AED-C3E4-E7F1-8213-3E8F4E886B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FA9837-5F50-AA56-C231-E40C8C6375EA}"/>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310197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94BFC-BC3B-289D-BBB7-712DD42C028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968755-630A-0706-DE20-334B61B855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114862-6DE0-9F6D-156B-2362914F4666}"/>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5" name="Footer Placeholder 4">
            <a:extLst>
              <a:ext uri="{FF2B5EF4-FFF2-40B4-BE49-F238E27FC236}">
                <a16:creationId xmlns:a16="http://schemas.microsoft.com/office/drawing/2014/main" id="{119E26C6-F455-7521-CD8B-BBCF366672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B42DA7-281F-95D8-5E3C-62AF0193C76C}"/>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1362285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C4D1C0-AD6D-F34E-5678-82EACB00D3A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EB6469-A8BA-A159-03AC-70EBBBB1C6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FE6CA6-1646-8561-27EE-A114A093C183}"/>
              </a:ext>
            </a:extLst>
          </p:cNvPr>
          <p:cNvSpPr>
            <a:spLocks noGrp="1"/>
          </p:cNvSpPr>
          <p:nvPr>
            <p:ph type="dt" sz="half" idx="10"/>
          </p:nvPr>
        </p:nvSpPr>
        <p:spPr/>
        <p:txBody>
          <a:bodyPr/>
          <a:lstStyle/>
          <a:p>
            <a:fld id="{9FF800EE-4071-46EB-99A1-66E6BFAB3AE8}" type="datetimeFigureOut">
              <a:rPr lang="en-GB" smtClean="0"/>
              <a:t>12/07/2026</a:t>
            </a:fld>
            <a:endParaRPr lang="en-GB"/>
          </a:p>
        </p:txBody>
      </p:sp>
      <p:sp>
        <p:nvSpPr>
          <p:cNvPr id="5" name="Footer Placeholder 4">
            <a:extLst>
              <a:ext uri="{FF2B5EF4-FFF2-40B4-BE49-F238E27FC236}">
                <a16:creationId xmlns:a16="http://schemas.microsoft.com/office/drawing/2014/main" id="{A70C6856-63FC-8ED4-F4DF-11C6CE5B1E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C834A2-DFC0-CB18-C83C-D7DEEED730EA}"/>
              </a:ext>
            </a:extLst>
          </p:cNvPr>
          <p:cNvSpPr>
            <a:spLocks noGrp="1"/>
          </p:cNvSpPr>
          <p:nvPr>
            <p:ph type="sldNum" sz="quarter" idx="12"/>
          </p:nvPr>
        </p:nvSpPr>
        <p:spPr/>
        <p:txBody>
          <a:bodyPr/>
          <a:lstStyle/>
          <a:p>
            <a:fld id="{AE3D2CAF-91F4-45C8-882C-FEDA19D478D3}" type="slidenum">
              <a:rPr lang="en-GB" smtClean="0"/>
              <a:t>‹#›</a:t>
            </a:fld>
            <a:endParaRPr lang="en-GB"/>
          </a:p>
        </p:txBody>
      </p:sp>
    </p:spTree>
    <p:extLst>
      <p:ext uri="{BB962C8B-B14F-4D97-AF65-F5344CB8AC3E}">
        <p14:creationId xmlns:p14="http://schemas.microsoft.com/office/powerpoint/2010/main" val="1736081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80B264-B0BA-FAEC-F601-62459E0800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4D6495-A4EA-52D3-A03E-BCB2070DA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9F522D-A413-CCF6-E8FA-4059F1C753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F800EE-4071-46EB-99A1-66E6BFAB3AE8}" type="datetimeFigureOut">
              <a:rPr lang="en-GB" smtClean="0"/>
              <a:t>12/07/2026</a:t>
            </a:fld>
            <a:endParaRPr lang="en-GB"/>
          </a:p>
        </p:txBody>
      </p:sp>
      <p:sp>
        <p:nvSpPr>
          <p:cNvPr id="5" name="Footer Placeholder 4">
            <a:extLst>
              <a:ext uri="{FF2B5EF4-FFF2-40B4-BE49-F238E27FC236}">
                <a16:creationId xmlns:a16="http://schemas.microsoft.com/office/drawing/2014/main" id="{613E4284-FA25-95AE-FDF4-A867C3F45F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E0C4BAE-F3EF-263F-983A-59D15ECA5A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E3D2CAF-91F4-45C8-882C-FEDA19D478D3}" type="slidenum">
              <a:rPr lang="en-GB" smtClean="0"/>
              <a:t>‹#›</a:t>
            </a:fld>
            <a:endParaRPr lang="en-GB"/>
          </a:p>
        </p:txBody>
      </p:sp>
    </p:spTree>
    <p:extLst>
      <p:ext uri="{BB962C8B-B14F-4D97-AF65-F5344CB8AC3E}">
        <p14:creationId xmlns:p14="http://schemas.microsoft.com/office/powerpoint/2010/main" val="3120926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creativecommons.org/licenses/by-nc-nd/3.0/" TargetMode="External"/><Relationship Id="rId4" Type="http://schemas.openxmlformats.org/officeDocument/2006/relationships/hyperlink" Target="http://turningpointsoftheancientworld.com/index.php/test/" TargetMode="External"/><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m/search?q=class%20dojo&amp;tbm=isch&amp;safe=active&amp;tbs=rimg:CTEcgT-i43fXYXPxGv8huKcusgIGCgIIABAA&amp;bih=656&amp;biw=1366&amp;rlz=1C1GCEV_enGB899GB900&amp;hl=en-US&amp;sa=X&amp;ved=0CAIQrnZqFwoTCKjuv62b9fICFQAAAAAdAAAAABAV"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google.com/imgres?imgurl=https%3A%2F%2F3.files.edl.io%2F2c19%2F20%2F08%2F29%2F173415-68931cb2-9e85-4999-985c-a575360bfd07.png&amp;imgrefurl=https%3A%2F%2Fjcs.rcschools.net%2Fapps%2Fpages%2Findex.jsp%3FuREC_ID%3D1558685%26type%3Du%26pREC_ID%3D2052509&amp;tbnid=MNXxsviBahpS_M&amp;vet=10CAMQxiAoAGoXChMIqO6_rZv18gIVAAAAAB0AAAAAEBU..i&amp;docid=koKGdDuggROvRM&amp;w=2200&amp;h=1732&amp;itg=1&amp;q=class%20dojo&amp;safe=active&amp;ved=0CAMQxiAoAGoXChMIqO6_rZv18gIVAAAAAB0AAAAAEBU"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m/search?q=class%20dojo&amp;tbm=isch&amp;safe=active&amp;tbs=rimg:CTEcgT-i43fXYXPxGv8huKcusgIGCgIIABAA&amp;bih=656&amp;biw=1366&amp;rlz=1C1GCEV_enGB899GB900&amp;hl=en-US&amp;sa=X&amp;ved=0CAIQrnZqFwoTCKjuv62b9fICFQAAAAAdAAAAABAV"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google.com/imgres?imgurl=https%3A%2F%2F3.files.edl.io%2F2c19%2F20%2F08%2F29%2F173415-68931cb2-9e85-4999-985c-a575360bfd07.png&amp;imgrefurl=https%3A%2F%2Fjcs.rcschools.net%2Fapps%2Fpages%2Findex.jsp%3FuREC_ID%3D1558685%26type%3Du%26pREC_ID%3D2052509&amp;tbnid=MNXxsviBahpS_M&amp;vet=10CAMQxiAoAGoXChMIqO6_rZv18gIVAAAAAB0AAAAAEBU..i&amp;docid=koKGdDuggROvRM&amp;w=2200&amp;h=1732&amp;itg=1&amp;q=class%20dojo&amp;safe=active&amp;ved=0CAMQxiAoAGoXChMIqO6_rZv18gIVAAAAAB0AAAAAEBU"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hyperlink" Target="http://www.southbersted.w-sussex.sch.uk/class-pag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99656" y="4144723"/>
            <a:ext cx="5760640" cy="1077218"/>
          </a:xfrm>
          <a:prstGeom prst="rect">
            <a:avLst/>
          </a:prstGeom>
          <a:noFill/>
        </p:spPr>
        <p:txBody>
          <a:bodyPr wrap="square" rtlCol="0">
            <a:spAutoFit/>
          </a:bodyPr>
          <a:lstStyle/>
          <a:p>
            <a:pPr algn="ctr"/>
            <a:r>
              <a:rPr lang="en-GB" sz="3200" b="1" dirty="0">
                <a:solidFill>
                  <a:schemeClr val="tx2"/>
                </a:solidFill>
              </a:rPr>
              <a:t>Welcome to Year 3</a:t>
            </a:r>
          </a:p>
          <a:p>
            <a:pPr algn="ctr"/>
            <a:endParaRPr lang="en-GB" sz="3200" dirty="0">
              <a:solidFill>
                <a:schemeClr val="tx2"/>
              </a:solidFill>
            </a:endParaRPr>
          </a:p>
        </p:txBody>
      </p:sp>
      <p:pic>
        <p:nvPicPr>
          <p:cNvPr id="2" name="Picture 2" descr="L:\L\logo\school logo final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744" y="211667"/>
            <a:ext cx="4032448" cy="4047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02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91544" y="705662"/>
            <a:ext cx="7488832" cy="4462760"/>
          </a:xfrm>
          <a:prstGeom prst="rect">
            <a:avLst/>
          </a:prstGeom>
          <a:noFill/>
        </p:spPr>
        <p:txBody>
          <a:bodyPr wrap="square" lIns="91440" tIns="45720" rIns="91440" bIns="45720" rtlCol="0" anchor="t">
            <a:spAutoFit/>
          </a:bodyPr>
          <a:lstStyle/>
          <a:p>
            <a:pPr algn="ctr"/>
            <a:r>
              <a:rPr lang="en-GB" sz="3600" b="1" dirty="0">
                <a:solidFill>
                  <a:schemeClr val="tx2"/>
                </a:solidFill>
              </a:rPr>
              <a:t>Year 3 Team</a:t>
            </a:r>
          </a:p>
          <a:p>
            <a:pPr algn="ctr"/>
            <a:endParaRPr lang="en-GB" b="1" dirty="0">
              <a:solidFill>
                <a:schemeClr val="tx2"/>
              </a:solidFill>
            </a:endParaRPr>
          </a:p>
          <a:p>
            <a:pPr algn="ctr"/>
            <a:endParaRPr lang="en-GB" b="1" dirty="0">
              <a:solidFill>
                <a:schemeClr val="tx2"/>
              </a:solidFill>
            </a:endParaRPr>
          </a:p>
          <a:p>
            <a:pPr algn="ctr"/>
            <a:r>
              <a:rPr lang="en-GB" sz="3600" b="1" dirty="0">
                <a:solidFill>
                  <a:schemeClr val="tx2"/>
                </a:solidFill>
              </a:rPr>
              <a:t>Class Teacher</a:t>
            </a:r>
          </a:p>
          <a:p>
            <a:pPr algn="ctr"/>
            <a:r>
              <a:rPr lang="en-GB" sz="3600" b="1" dirty="0">
                <a:solidFill>
                  <a:schemeClr val="accent1"/>
                </a:solidFill>
              </a:rPr>
              <a:t>Miss Heater  </a:t>
            </a:r>
          </a:p>
          <a:p>
            <a:pPr algn="ctr"/>
            <a:endParaRPr lang="en-GB" sz="1600" b="1" dirty="0">
              <a:solidFill>
                <a:schemeClr val="tx2"/>
              </a:solidFill>
            </a:endParaRPr>
          </a:p>
          <a:p>
            <a:pPr algn="ctr"/>
            <a:r>
              <a:rPr lang="en-GB" sz="3600" b="1" dirty="0">
                <a:solidFill>
                  <a:schemeClr val="tx2"/>
                </a:solidFill>
              </a:rPr>
              <a:t>Teaching Assistant </a:t>
            </a:r>
          </a:p>
          <a:p>
            <a:pPr algn="ctr"/>
            <a:r>
              <a:rPr lang="en-GB" sz="3600" b="1" dirty="0">
                <a:solidFill>
                  <a:schemeClr val="tx2">
                    <a:lumMod val="60000"/>
                    <a:lumOff val="40000"/>
                  </a:schemeClr>
                </a:solidFill>
              </a:rPr>
              <a:t>Mrs Riley</a:t>
            </a:r>
          </a:p>
          <a:p>
            <a:pPr algn="ctr"/>
            <a:r>
              <a:rPr lang="en-GB" sz="3600" b="1" dirty="0">
                <a:solidFill>
                  <a:schemeClr val="tx2">
                    <a:lumMod val="60000"/>
                    <a:lumOff val="40000"/>
                  </a:schemeClr>
                </a:solidFill>
              </a:rPr>
              <a:t>Mrs Smith</a:t>
            </a:r>
          </a:p>
          <a:p>
            <a:pPr algn="ctr"/>
            <a:endParaRPr lang="en-GB" sz="1600" b="1" dirty="0">
              <a:solidFill>
                <a:schemeClr val="tx2"/>
              </a:solidFill>
            </a:endParaRPr>
          </a:p>
        </p:txBody>
      </p:sp>
      <p:pic>
        <p:nvPicPr>
          <p:cNvPr id="2050"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85998" y="5229201"/>
            <a:ext cx="1082003" cy="10860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048DB14-332B-4095-01BF-C6B2DC317C80}"/>
              </a:ext>
            </a:extLst>
          </p:cNvPr>
          <p:cNvSpPr txBox="1"/>
          <p:nvPr/>
        </p:nvSpPr>
        <p:spPr>
          <a:xfrm>
            <a:off x="2910348" y="5229201"/>
            <a:ext cx="6272981" cy="369332"/>
          </a:xfrm>
          <a:prstGeom prst="rect">
            <a:avLst/>
          </a:prstGeom>
          <a:noFill/>
        </p:spPr>
        <p:txBody>
          <a:bodyPr wrap="square" rtlCol="0">
            <a:spAutoFit/>
          </a:bodyPr>
          <a:lstStyle/>
          <a:p>
            <a:r>
              <a:rPr lang="en-GB" dirty="0">
                <a:solidFill>
                  <a:srgbClr val="FF0000"/>
                </a:solidFill>
              </a:rPr>
              <a:t>Add pictures </a:t>
            </a:r>
          </a:p>
        </p:txBody>
      </p:sp>
    </p:spTree>
    <p:extLst>
      <p:ext uri="{BB962C8B-B14F-4D97-AF65-F5344CB8AC3E}">
        <p14:creationId xmlns:p14="http://schemas.microsoft.com/office/powerpoint/2010/main" val="40958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32273-8E38-4399-9489-74292ED90912}"/>
              </a:ext>
            </a:extLst>
          </p:cNvPr>
          <p:cNvSpPr txBox="1">
            <a:spLocks noGrp="1"/>
          </p:cNvSpPr>
          <p:nvPr>
            <p:ph idx="1"/>
          </p:nvPr>
        </p:nvSpPr>
        <p:spPr>
          <a:xfrm>
            <a:off x="2588615" y="1556793"/>
            <a:ext cx="6172200" cy="3394469"/>
          </a:xfrm>
        </p:spPr>
        <p:txBody>
          <a:bodyPr anchorCtr="1"/>
          <a:lstStyle/>
          <a:p>
            <a:pPr marL="82289" indent="0" algn="ctr">
              <a:buNone/>
            </a:pPr>
            <a:r>
              <a:rPr lang="en-US" dirty="0"/>
              <a:t>John 10:10 </a:t>
            </a:r>
            <a:r>
              <a:rPr lang="en-US" b="1" dirty="0">
                <a:solidFill>
                  <a:srgbClr val="002060"/>
                </a:solidFill>
              </a:rPr>
              <a:t>‘Life in all its Fullness.’ </a:t>
            </a:r>
            <a:endParaRPr lang="en-GB" b="1" dirty="0">
              <a:solidFill>
                <a:srgbClr val="002060"/>
              </a:solidFill>
            </a:endParaRPr>
          </a:p>
        </p:txBody>
      </p:sp>
      <p:sp>
        <p:nvSpPr>
          <p:cNvPr id="3" name="Title 2">
            <a:extLst>
              <a:ext uri="{FF2B5EF4-FFF2-40B4-BE49-F238E27FC236}">
                <a16:creationId xmlns:a16="http://schemas.microsoft.com/office/drawing/2014/main" id="{F9B65335-8F9F-40CB-A533-6C8AB9F67E54}"/>
              </a:ext>
            </a:extLst>
          </p:cNvPr>
          <p:cNvSpPr txBox="1">
            <a:spLocks noGrp="1"/>
          </p:cNvSpPr>
          <p:nvPr>
            <p:ph type="title"/>
          </p:nvPr>
        </p:nvSpPr>
        <p:spPr>
          <a:xfrm>
            <a:off x="2450965" y="346248"/>
            <a:ext cx="6447500" cy="990596"/>
          </a:xfrm>
        </p:spPr>
        <p:txBody>
          <a:bodyPr anchorCtr="1"/>
          <a:lstStyle/>
          <a:p>
            <a:pPr lvl="0" algn="ctr"/>
            <a:r>
              <a:rPr lang="en-GB" sz="3600" b="1" dirty="0">
                <a:solidFill>
                  <a:srgbClr val="002060"/>
                </a:solidFill>
                <a:latin typeface="Calibri" pitchFamily="34"/>
              </a:rPr>
              <a:t>School’s Vision Statement</a:t>
            </a:r>
            <a:endParaRPr lang="en-US" sz="3600" b="1" dirty="0">
              <a:solidFill>
                <a:srgbClr val="002060"/>
              </a:solidFill>
              <a:latin typeface="Calibri" pitchFamily="34"/>
            </a:endParaRPr>
          </a:p>
        </p:txBody>
      </p:sp>
      <p:pic>
        <p:nvPicPr>
          <p:cNvPr id="4" name="Picture 2" descr="L:\L\logo\school logo final2.png">
            <a:extLst>
              <a:ext uri="{FF2B5EF4-FFF2-40B4-BE49-F238E27FC236}">
                <a16:creationId xmlns:a16="http://schemas.microsoft.com/office/drawing/2014/main" id="{4BD20EE2-5F18-499B-B5DC-8991A96091E5}"/>
              </a:ext>
            </a:extLst>
          </p:cNvPr>
          <p:cNvPicPr>
            <a:picLocks noChangeAspect="1"/>
          </p:cNvPicPr>
          <p:nvPr/>
        </p:nvPicPr>
        <p:blipFill>
          <a:blip r:embed="rId3"/>
          <a:srcRect/>
          <a:stretch>
            <a:fillRect/>
          </a:stretch>
        </p:blipFill>
        <p:spPr>
          <a:xfrm>
            <a:off x="9984433" y="5500046"/>
            <a:ext cx="683567" cy="670417"/>
          </a:xfrm>
          <a:prstGeom prst="rect">
            <a:avLst/>
          </a:prstGeom>
          <a:noFill/>
          <a:ln cap="flat">
            <a:noFill/>
          </a:ln>
        </p:spPr>
      </p:pic>
      <p:sp>
        <p:nvSpPr>
          <p:cNvPr id="6" name="TextBox 5">
            <a:extLst>
              <a:ext uri="{FF2B5EF4-FFF2-40B4-BE49-F238E27FC236}">
                <a16:creationId xmlns:a16="http://schemas.microsoft.com/office/drawing/2014/main" id="{58533ACB-B31A-4364-9A88-FF0B8575A5FF}"/>
              </a:ext>
            </a:extLst>
          </p:cNvPr>
          <p:cNvSpPr txBox="1"/>
          <p:nvPr/>
        </p:nvSpPr>
        <p:spPr>
          <a:xfrm>
            <a:off x="3038260" y="2204864"/>
            <a:ext cx="5803645" cy="1815882"/>
          </a:xfrm>
          <a:prstGeom prst="rect">
            <a:avLst/>
          </a:prstGeom>
          <a:noFill/>
          <a:ln w="47625" cmpd="dbl">
            <a:solidFill>
              <a:schemeClr val="tx1"/>
            </a:solidFill>
          </a:ln>
        </p:spPr>
        <p:txBody>
          <a:bodyPr wrap="square" rtlCol="0">
            <a:spAutoFit/>
          </a:bodyPr>
          <a:lstStyle/>
          <a:p>
            <a:pPr algn="ctr"/>
            <a:r>
              <a:rPr lang="en-US" sz="1400" b="1" i="1" dirty="0"/>
              <a:t>John 10:10: Life in all its Fullness</a:t>
            </a:r>
          </a:p>
          <a:p>
            <a:r>
              <a:rPr lang="en-US" sz="1400" dirty="0"/>
              <a:t>Effective teaching and a creative, child centered curriculum, together with an emphasis on Christian values and beliefs, enables all learners to recognise and achieve high standards. Pupils are encouraged to embrace challenges and become lifelong learners in a safe, secure and nurturing environment. We are committed to enriching pupils’ moral and spiritual development inspiring all to become caring, responsible 21</a:t>
            </a:r>
            <a:r>
              <a:rPr lang="en-US" sz="1400" baseline="30000" dirty="0"/>
              <a:t>st</a:t>
            </a:r>
            <a:r>
              <a:rPr lang="en-US" sz="1400" dirty="0"/>
              <a:t> century global citizens.</a:t>
            </a:r>
            <a:endParaRPr lang="en-GB" sz="1400" dirty="0"/>
          </a:p>
        </p:txBody>
      </p:sp>
      <p:pic>
        <p:nvPicPr>
          <p:cNvPr id="8" name="Picture 7">
            <a:extLst>
              <a:ext uri="{FF2B5EF4-FFF2-40B4-BE49-F238E27FC236}">
                <a16:creationId xmlns:a16="http://schemas.microsoft.com/office/drawing/2014/main" id="{C0A891A6-F01A-444C-BDE8-095E301F6A11}"/>
              </a:ext>
            </a:extLst>
          </p:cNvPr>
          <p:cNvPicPr>
            <a:picLocks noChangeAspect="1"/>
          </p:cNvPicPr>
          <p:nvPr/>
        </p:nvPicPr>
        <p:blipFill rotWithShape="1">
          <a:blip r:embed="rId4"/>
          <a:srcRect l="21440" t="31100" r="47480" b="47900"/>
          <a:stretch/>
        </p:blipFill>
        <p:spPr>
          <a:xfrm>
            <a:off x="3194504" y="3889810"/>
            <a:ext cx="5491154" cy="296819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9576" y="332657"/>
            <a:ext cx="7272808" cy="646331"/>
          </a:xfrm>
          <a:prstGeom prst="rect">
            <a:avLst/>
          </a:prstGeom>
          <a:noFill/>
        </p:spPr>
        <p:txBody>
          <a:bodyPr wrap="square" rtlCol="0">
            <a:spAutoFit/>
          </a:bodyPr>
          <a:lstStyle/>
          <a:p>
            <a:pPr algn="ctr"/>
            <a:r>
              <a:rPr lang="en-GB" sz="3600" b="1" dirty="0">
                <a:solidFill>
                  <a:schemeClr val="tx2"/>
                </a:solidFill>
              </a:rPr>
              <a:t>Year 3 - Keys to Success </a:t>
            </a:r>
          </a:p>
        </p:txBody>
      </p:sp>
      <p:pic>
        <p:nvPicPr>
          <p:cNvPr id="4"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12424" y="5373217"/>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FA8BDC2-557D-4F6A-8C5A-30A9E53EE9DC}"/>
              </a:ext>
            </a:extLst>
          </p:cNvPr>
          <p:cNvPicPr>
            <a:picLocks noChangeAspect="1"/>
          </p:cNvPicPr>
          <p:nvPr/>
        </p:nvPicPr>
        <p:blipFill>
          <a:blip r:embed="rId4"/>
          <a:stretch>
            <a:fillRect/>
          </a:stretch>
        </p:blipFill>
        <p:spPr>
          <a:xfrm>
            <a:off x="1991544" y="1124744"/>
            <a:ext cx="7560840" cy="5339106"/>
          </a:xfrm>
          <a:prstGeom prst="rect">
            <a:avLst/>
          </a:prstGeom>
        </p:spPr>
      </p:pic>
    </p:spTree>
    <p:extLst>
      <p:ext uri="{BB962C8B-B14F-4D97-AF65-F5344CB8AC3E}">
        <p14:creationId xmlns:p14="http://schemas.microsoft.com/office/powerpoint/2010/main" val="424674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9576" y="332657"/>
            <a:ext cx="7272808" cy="646331"/>
          </a:xfrm>
          <a:prstGeom prst="rect">
            <a:avLst/>
          </a:prstGeom>
          <a:noFill/>
        </p:spPr>
        <p:txBody>
          <a:bodyPr wrap="square" rtlCol="0">
            <a:spAutoFit/>
          </a:bodyPr>
          <a:lstStyle/>
          <a:p>
            <a:pPr algn="ctr"/>
            <a:r>
              <a:rPr lang="en-GB" sz="3600" b="1" dirty="0">
                <a:solidFill>
                  <a:schemeClr val="tx2"/>
                </a:solidFill>
              </a:rPr>
              <a:t>Year 3 - Keys to Success </a:t>
            </a:r>
          </a:p>
        </p:txBody>
      </p:sp>
      <p:pic>
        <p:nvPicPr>
          <p:cNvPr id="5" name="Picture 2" descr="L:\L\logo\school logo final2.bmp">
            <a:extLst>
              <a:ext uri="{FF2B5EF4-FFF2-40B4-BE49-F238E27FC236}">
                <a16:creationId xmlns:a16="http://schemas.microsoft.com/office/drawing/2014/main" id="{52947C25-7F52-47A0-80EA-3C76D60B4A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7550" y="5445225"/>
            <a:ext cx="866786" cy="8700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7AB31A4-AEC4-48D0-B57D-FF04E5582550}"/>
              </a:ext>
            </a:extLst>
          </p:cNvPr>
          <p:cNvPicPr>
            <a:picLocks noChangeAspect="1"/>
          </p:cNvPicPr>
          <p:nvPr/>
        </p:nvPicPr>
        <p:blipFill>
          <a:blip r:embed="rId4"/>
          <a:stretch>
            <a:fillRect/>
          </a:stretch>
        </p:blipFill>
        <p:spPr>
          <a:xfrm>
            <a:off x="1951057" y="982887"/>
            <a:ext cx="7596336" cy="5448456"/>
          </a:xfrm>
          <a:prstGeom prst="rect">
            <a:avLst/>
          </a:prstGeom>
        </p:spPr>
      </p:pic>
    </p:spTree>
    <p:extLst>
      <p:ext uri="{BB962C8B-B14F-4D97-AF65-F5344CB8AC3E}">
        <p14:creationId xmlns:p14="http://schemas.microsoft.com/office/powerpoint/2010/main" val="182163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latin typeface="+mn-lt"/>
              </a:rPr>
              <a:t>Reading Bookmarks</a:t>
            </a:r>
          </a:p>
        </p:txBody>
      </p:sp>
      <p:pic>
        <p:nvPicPr>
          <p:cNvPr id="7"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45639" y="5445225"/>
            <a:ext cx="741604" cy="7443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1230CEA-E8DB-4C18-89F0-5A8D4A84D6B0}"/>
              </a:ext>
            </a:extLst>
          </p:cNvPr>
          <p:cNvPicPr>
            <a:picLocks noChangeAspect="1"/>
          </p:cNvPicPr>
          <p:nvPr/>
        </p:nvPicPr>
        <p:blipFill>
          <a:blip r:embed="rId4"/>
          <a:stretch>
            <a:fillRect/>
          </a:stretch>
        </p:blipFill>
        <p:spPr>
          <a:xfrm>
            <a:off x="4157516" y="1263616"/>
            <a:ext cx="3162621" cy="5594384"/>
          </a:xfrm>
          <a:prstGeom prst="rect">
            <a:avLst/>
          </a:prstGeom>
        </p:spPr>
      </p:pic>
    </p:spTree>
    <p:extLst>
      <p:ext uri="{BB962C8B-B14F-4D97-AF65-F5344CB8AC3E}">
        <p14:creationId xmlns:p14="http://schemas.microsoft.com/office/powerpoint/2010/main" val="130285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79576" y="332657"/>
            <a:ext cx="7272808" cy="1200329"/>
          </a:xfrm>
          <a:prstGeom prst="rect">
            <a:avLst/>
          </a:prstGeom>
          <a:noFill/>
        </p:spPr>
        <p:txBody>
          <a:bodyPr wrap="square" rtlCol="0">
            <a:spAutoFit/>
          </a:bodyPr>
          <a:lstStyle/>
          <a:p>
            <a:pPr algn="ctr"/>
            <a:r>
              <a:rPr lang="en-GB" sz="3600" b="1" dirty="0">
                <a:solidFill>
                  <a:srgbClr val="002060"/>
                </a:solidFill>
              </a:rPr>
              <a:t>Year Three’s Curriculum</a:t>
            </a:r>
          </a:p>
          <a:p>
            <a:pPr algn="ctr"/>
            <a:r>
              <a:rPr lang="en-GB" sz="3600" b="1" dirty="0">
                <a:solidFill>
                  <a:srgbClr val="002060"/>
                </a:solidFill>
              </a:rPr>
              <a:t>2025 - 2026</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66283" y="5454224"/>
            <a:ext cx="783531" cy="78646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EA735B5-6237-40FF-BE54-998BAAC6B16D}"/>
              </a:ext>
            </a:extLst>
          </p:cNvPr>
          <p:cNvSpPr txBox="1"/>
          <p:nvPr/>
        </p:nvSpPr>
        <p:spPr>
          <a:xfrm>
            <a:off x="4274344" y="6858000"/>
            <a:ext cx="3643313" cy="230832"/>
          </a:xfrm>
          <a:prstGeom prst="rect">
            <a:avLst/>
          </a:prstGeom>
          <a:noFill/>
        </p:spPr>
        <p:txBody>
          <a:bodyPr wrap="square" rtlCol="0">
            <a:spAutoFit/>
          </a:bodyPr>
          <a:lstStyle/>
          <a:p>
            <a:r>
              <a:rPr lang="en-GB" sz="900">
                <a:hlinkClick r:id="rId4" tooltip="http://turningpointsoftheancientworld.com/index.php/test/"/>
              </a:rPr>
              <a:t>This Photo</a:t>
            </a:r>
            <a:r>
              <a:rPr lang="en-GB" sz="900"/>
              <a:t> by Unknown Author is licensed under </a:t>
            </a:r>
            <a:r>
              <a:rPr lang="en-GB" sz="900">
                <a:hlinkClick r:id="rId5" tooltip="https://creativecommons.org/licenses/by-nc-nd/3.0/"/>
              </a:rPr>
              <a:t>CC BY-NC-ND</a:t>
            </a:r>
            <a:endParaRPr lang="en-GB" sz="900"/>
          </a:p>
        </p:txBody>
      </p:sp>
      <p:sp>
        <p:nvSpPr>
          <p:cNvPr id="4" name="TextBox 3"/>
          <p:cNvSpPr txBox="1"/>
          <p:nvPr/>
        </p:nvSpPr>
        <p:spPr>
          <a:xfrm>
            <a:off x="1919536" y="3174447"/>
            <a:ext cx="1440160" cy="1077218"/>
          </a:xfrm>
          <a:prstGeom prst="rect">
            <a:avLst/>
          </a:prstGeom>
          <a:noFill/>
        </p:spPr>
        <p:txBody>
          <a:bodyPr wrap="square" rtlCol="0">
            <a:spAutoFit/>
          </a:bodyPr>
          <a:lstStyle/>
          <a:p>
            <a:pPr algn="ctr"/>
            <a:r>
              <a:rPr lang="en-GB" sz="1600" dirty="0"/>
              <a:t>How has life </a:t>
            </a:r>
          </a:p>
          <a:p>
            <a:pPr algn="ctr"/>
            <a:r>
              <a:rPr lang="en-GB" sz="1600" dirty="0"/>
              <a:t>Changed since the Stone Age?</a:t>
            </a:r>
          </a:p>
        </p:txBody>
      </p:sp>
      <p:sp>
        <p:nvSpPr>
          <p:cNvPr id="5" name="Rectangle 4"/>
          <p:cNvSpPr/>
          <p:nvPr/>
        </p:nvSpPr>
        <p:spPr>
          <a:xfrm>
            <a:off x="3725462" y="3199054"/>
            <a:ext cx="1853952" cy="830997"/>
          </a:xfrm>
          <a:prstGeom prst="rect">
            <a:avLst/>
          </a:prstGeom>
        </p:spPr>
        <p:txBody>
          <a:bodyPr wrap="square">
            <a:spAutoFit/>
          </a:bodyPr>
          <a:lstStyle/>
          <a:p>
            <a:pPr algn="ctr"/>
            <a:r>
              <a:rPr lang="en-GB" sz="1600" dirty="0"/>
              <a:t>How was the life of a Victorian child different to ours?</a:t>
            </a:r>
          </a:p>
        </p:txBody>
      </p:sp>
      <p:sp>
        <p:nvSpPr>
          <p:cNvPr id="10" name="Rectangle 9"/>
          <p:cNvSpPr/>
          <p:nvPr/>
        </p:nvSpPr>
        <p:spPr>
          <a:xfrm>
            <a:off x="6095999" y="3109032"/>
            <a:ext cx="1493912" cy="1200329"/>
          </a:xfrm>
          <a:prstGeom prst="rect">
            <a:avLst/>
          </a:prstGeom>
        </p:spPr>
        <p:txBody>
          <a:bodyPr wrap="square">
            <a:spAutoFit/>
          </a:bodyPr>
          <a:lstStyle/>
          <a:p>
            <a:pPr algn="ctr"/>
            <a:r>
              <a:rPr lang="en-GB" dirty="0"/>
              <a:t>Should rainforests be protected?</a:t>
            </a:r>
          </a:p>
        </p:txBody>
      </p:sp>
      <p:sp>
        <p:nvSpPr>
          <p:cNvPr id="14" name="Rectangle 13"/>
          <p:cNvSpPr/>
          <p:nvPr/>
        </p:nvSpPr>
        <p:spPr>
          <a:xfrm>
            <a:off x="8153044" y="3112892"/>
            <a:ext cx="1728192" cy="923330"/>
          </a:xfrm>
          <a:prstGeom prst="rect">
            <a:avLst/>
          </a:prstGeom>
        </p:spPr>
        <p:txBody>
          <a:bodyPr wrap="square">
            <a:spAutoFit/>
          </a:bodyPr>
          <a:lstStyle/>
          <a:p>
            <a:pPr algn="ctr"/>
            <a:r>
              <a:rPr lang="en-GB" dirty="0"/>
              <a:t>Where do people live and why?</a:t>
            </a:r>
          </a:p>
        </p:txBody>
      </p:sp>
      <p:pic>
        <p:nvPicPr>
          <p:cNvPr id="8" name="Picture 7">
            <a:extLst>
              <a:ext uri="{FF2B5EF4-FFF2-40B4-BE49-F238E27FC236}">
                <a16:creationId xmlns:a16="http://schemas.microsoft.com/office/drawing/2014/main" id="{E1AA0866-E752-4EF3-766E-EE51FF8DB5D8}"/>
              </a:ext>
            </a:extLst>
          </p:cNvPr>
          <p:cNvPicPr>
            <a:picLocks noChangeAspect="1"/>
          </p:cNvPicPr>
          <p:nvPr/>
        </p:nvPicPr>
        <p:blipFill>
          <a:blip r:embed="rId6"/>
          <a:stretch>
            <a:fillRect/>
          </a:stretch>
        </p:blipFill>
        <p:spPr>
          <a:xfrm>
            <a:off x="8286216" y="4510344"/>
            <a:ext cx="1480480" cy="1497596"/>
          </a:xfrm>
          <a:prstGeom prst="rect">
            <a:avLst/>
          </a:prstGeom>
        </p:spPr>
      </p:pic>
      <p:pic>
        <p:nvPicPr>
          <p:cNvPr id="12" name="Picture 11">
            <a:extLst>
              <a:ext uri="{FF2B5EF4-FFF2-40B4-BE49-F238E27FC236}">
                <a16:creationId xmlns:a16="http://schemas.microsoft.com/office/drawing/2014/main" id="{695DCCB2-934B-733D-9094-B7CF171702AF}"/>
              </a:ext>
            </a:extLst>
          </p:cNvPr>
          <p:cNvPicPr>
            <a:picLocks noChangeAspect="1"/>
          </p:cNvPicPr>
          <p:nvPr/>
        </p:nvPicPr>
        <p:blipFill>
          <a:blip r:embed="rId7"/>
          <a:stretch>
            <a:fillRect/>
          </a:stretch>
        </p:blipFill>
        <p:spPr>
          <a:xfrm>
            <a:off x="3968237" y="4484150"/>
            <a:ext cx="1436034" cy="1919751"/>
          </a:xfrm>
          <a:prstGeom prst="rect">
            <a:avLst/>
          </a:prstGeom>
        </p:spPr>
      </p:pic>
      <p:pic>
        <p:nvPicPr>
          <p:cNvPr id="16" name="Picture 15">
            <a:extLst>
              <a:ext uri="{FF2B5EF4-FFF2-40B4-BE49-F238E27FC236}">
                <a16:creationId xmlns:a16="http://schemas.microsoft.com/office/drawing/2014/main" id="{088019A7-C7B2-68CC-2B3E-CE53910FDC98}"/>
              </a:ext>
            </a:extLst>
          </p:cNvPr>
          <p:cNvPicPr>
            <a:picLocks noChangeAspect="1"/>
          </p:cNvPicPr>
          <p:nvPr/>
        </p:nvPicPr>
        <p:blipFill>
          <a:blip r:embed="rId8"/>
          <a:stretch>
            <a:fillRect/>
          </a:stretch>
        </p:blipFill>
        <p:spPr>
          <a:xfrm>
            <a:off x="5798950" y="4679858"/>
            <a:ext cx="2287680" cy="1328083"/>
          </a:xfrm>
          <a:prstGeom prst="rect">
            <a:avLst/>
          </a:prstGeom>
        </p:spPr>
      </p:pic>
      <p:pic>
        <p:nvPicPr>
          <p:cNvPr id="19" name="Picture 18">
            <a:extLst>
              <a:ext uri="{FF2B5EF4-FFF2-40B4-BE49-F238E27FC236}">
                <a16:creationId xmlns:a16="http://schemas.microsoft.com/office/drawing/2014/main" id="{770D9612-5B71-0624-C19E-3FF36FC68D1E}"/>
              </a:ext>
            </a:extLst>
          </p:cNvPr>
          <p:cNvPicPr>
            <a:picLocks noChangeAspect="1"/>
          </p:cNvPicPr>
          <p:nvPr/>
        </p:nvPicPr>
        <p:blipFill>
          <a:blip r:embed="rId9"/>
          <a:stretch>
            <a:fillRect/>
          </a:stretch>
        </p:blipFill>
        <p:spPr>
          <a:xfrm>
            <a:off x="1919536" y="4686747"/>
            <a:ext cx="1632144" cy="1514554"/>
          </a:xfrm>
          <a:prstGeom prst="rect">
            <a:avLst/>
          </a:prstGeom>
        </p:spPr>
      </p:pic>
      <p:sp>
        <p:nvSpPr>
          <p:cNvPr id="3" name="TextBox 2">
            <a:extLst>
              <a:ext uri="{FF2B5EF4-FFF2-40B4-BE49-F238E27FC236}">
                <a16:creationId xmlns:a16="http://schemas.microsoft.com/office/drawing/2014/main" id="{BE0EC0B4-F897-303A-C126-C6C2D3193D69}"/>
              </a:ext>
            </a:extLst>
          </p:cNvPr>
          <p:cNvSpPr txBox="1"/>
          <p:nvPr/>
        </p:nvSpPr>
        <p:spPr>
          <a:xfrm>
            <a:off x="2224905" y="1788518"/>
            <a:ext cx="706545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ea typeface="Calibri"/>
                <a:cs typeface="Calibri"/>
              </a:rPr>
              <a:t>Visits, Trips and experiences:</a:t>
            </a:r>
            <a:r>
              <a:rPr lang="en-GB" dirty="0">
                <a:ea typeface="Calibri"/>
                <a:cs typeface="Calibri"/>
              </a:rPr>
              <a:t> </a:t>
            </a:r>
            <a:endParaRPr lang="en-US" dirty="0">
              <a:ea typeface="Calibri"/>
              <a:cs typeface="Calibri"/>
            </a:endParaRPr>
          </a:p>
          <a:p>
            <a:pPr algn="ctr"/>
            <a:r>
              <a:rPr lang="en-GB" dirty="0">
                <a:ea typeface="Calibri"/>
                <a:cs typeface="Calibri"/>
              </a:rPr>
              <a:t>Open Box theatre - Stone Age acting, The History Man - Iron Age learning,</a:t>
            </a:r>
          </a:p>
          <a:p>
            <a:pPr algn="ctr"/>
            <a:r>
              <a:rPr lang="en-GB" dirty="0">
                <a:ea typeface="Calibri"/>
                <a:cs typeface="Calibri"/>
              </a:rPr>
              <a:t>Victorian School Dress up Day, Visit from the RNLI and a trip to </a:t>
            </a:r>
            <a:r>
              <a:rPr lang="en-GB" dirty="0" err="1">
                <a:ea typeface="Calibri"/>
                <a:cs typeface="Calibri"/>
              </a:rPr>
              <a:t>Butser</a:t>
            </a:r>
            <a:r>
              <a:rPr lang="en-GB" dirty="0">
                <a:ea typeface="Calibri"/>
                <a:cs typeface="Calibri"/>
              </a:rPr>
              <a:t> Farm</a:t>
            </a:r>
          </a:p>
        </p:txBody>
      </p:sp>
    </p:spTree>
    <p:extLst>
      <p:ext uri="{BB962C8B-B14F-4D97-AF65-F5344CB8AC3E}">
        <p14:creationId xmlns:p14="http://schemas.microsoft.com/office/powerpoint/2010/main" val="105980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0" grpId="0"/>
      <p:bldP spid="14"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3E52-CEE0-408E-BE83-3E57E65171BA}"/>
              </a:ext>
            </a:extLst>
          </p:cNvPr>
          <p:cNvSpPr>
            <a:spLocks noGrp="1"/>
          </p:cNvSpPr>
          <p:nvPr>
            <p:ph type="title"/>
          </p:nvPr>
        </p:nvSpPr>
        <p:spPr>
          <a:xfrm>
            <a:off x="1981200" y="116632"/>
            <a:ext cx="7620000" cy="962320"/>
          </a:xfrm>
        </p:spPr>
        <p:txBody>
          <a:bodyPr>
            <a:normAutofit fontScale="90000"/>
          </a:bodyPr>
          <a:lstStyle/>
          <a:p>
            <a:pPr algn="ctr"/>
            <a:r>
              <a:rPr lang="en-GB" b="1" dirty="0">
                <a:solidFill>
                  <a:srgbClr val="002060"/>
                </a:solidFill>
                <a:latin typeface="+mn-lt"/>
              </a:rPr>
              <a:t>Knowledge Organiser Autumn 1</a:t>
            </a:r>
          </a:p>
        </p:txBody>
      </p:sp>
      <p:pic>
        <p:nvPicPr>
          <p:cNvPr id="4" name="Picture 2" descr="L:\L\logo\school logo final2.bmp">
            <a:extLst>
              <a:ext uri="{FF2B5EF4-FFF2-40B4-BE49-F238E27FC236}">
                <a16:creationId xmlns:a16="http://schemas.microsoft.com/office/drawing/2014/main" id="{89747F0C-D9E8-4523-A289-FD73B386B6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9252" y="5517233"/>
            <a:ext cx="998748" cy="100249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6325CE00-37A5-44D6-A2BC-6D3C0256555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FEFD722-140B-9948-DF7D-5E3DF8D22880}"/>
              </a:ext>
            </a:extLst>
          </p:cNvPr>
          <p:cNvPicPr>
            <a:picLocks noChangeAspect="1"/>
          </p:cNvPicPr>
          <p:nvPr/>
        </p:nvPicPr>
        <p:blipFill>
          <a:blip r:embed="rId3"/>
          <a:stretch>
            <a:fillRect/>
          </a:stretch>
        </p:blipFill>
        <p:spPr>
          <a:xfrm>
            <a:off x="2170724" y="1340769"/>
            <a:ext cx="7468404" cy="4800601"/>
          </a:xfrm>
          <a:prstGeom prst="rect">
            <a:avLst/>
          </a:prstGeom>
        </p:spPr>
      </p:pic>
    </p:spTree>
    <p:extLst>
      <p:ext uri="{BB962C8B-B14F-4D97-AF65-F5344CB8AC3E}">
        <p14:creationId xmlns:p14="http://schemas.microsoft.com/office/powerpoint/2010/main" val="2136756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5560" y="260648"/>
            <a:ext cx="7272808" cy="1754326"/>
          </a:xfrm>
          <a:prstGeom prst="rect">
            <a:avLst/>
          </a:prstGeom>
          <a:noFill/>
        </p:spPr>
        <p:txBody>
          <a:bodyPr wrap="square" lIns="91440" tIns="45720" rIns="91440" bIns="45720" rtlCol="0" anchor="t">
            <a:spAutoFit/>
          </a:bodyPr>
          <a:lstStyle/>
          <a:p>
            <a:pPr algn="ctr"/>
            <a:r>
              <a:rPr lang="en-GB" sz="3600" b="1" dirty="0">
                <a:solidFill>
                  <a:srgbClr val="FF0000"/>
                </a:solidFill>
              </a:rPr>
              <a:t>Outdoor Learning </a:t>
            </a:r>
          </a:p>
          <a:p>
            <a:pPr algn="ctr"/>
            <a:r>
              <a:rPr lang="en-GB" sz="3600" b="1" dirty="0">
                <a:solidFill>
                  <a:srgbClr val="FF0000"/>
                </a:solidFill>
                <a:ea typeface="Calibri"/>
                <a:cs typeface="Calibri"/>
              </a:rPr>
              <a:t>Wednesday 1st October</a:t>
            </a:r>
          </a:p>
          <a:p>
            <a:pPr algn="ctr"/>
            <a:endParaRPr lang="en-GB" sz="3600" b="1" u="sng" dirty="0">
              <a:solidFill>
                <a:schemeClr val="tx2"/>
              </a:solidFill>
              <a:ea typeface="Calibri"/>
              <a:cs typeface="Calibri"/>
            </a:endParaRPr>
          </a:p>
        </p:txBody>
      </p:sp>
      <p:pic>
        <p:nvPicPr>
          <p:cNvPr id="5"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43661" y="5445225"/>
            <a:ext cx="1040732" cy="10446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35633" y="982137"/>
            <a:ext cx="7272808" cy="3293209"/>
          </a:xfrm>
          <a:prstGeom prst="rect">
            <a:avLst/>
          </a:prstGeom>
          <a:noFill/>
        </p:spPr>
        <p:txBody>
          <a:bodyPr wrap="square" lIns="91440" tIns="45720" rIns="91440" bIns="45720" rtlCol="0" anchor="t">
            <a:spAutoFit/>
          </a:bodyPr>
          <a:lstStyle/>
          <a:p>
            <a:endParaRPr lang="en-GB" sz="2000" dirty="0">
              <a:ea typeface="Calibri"/>
              <a:cs typeface="Calibri"/>
            </a:endParaRPr>
          </a:p>
          <a:p>
            <a:pPr marL="342900" indent="-342900">
              <a:buFont typeface="Arial" pitchFamily="34" charset="0"/>
              <a:buChar char="•"/>
            </a:pPr>
            <a:r>
              <a:rPr lang="en-GB" sz="2000" dirty="0"/>
              <a:t>Once a half term, pupils will take part in outdoor learning activities. </a:t>
            </a:r>
          </a:p>
          <a:p>
            <a:pPr marL="342900" indent="-342900">
              <a:buFont typeface="Arial" pitchFamily="34" charset="0"/>
              <a:buChar char="•"/>
            </a:pPr>
            <a:r>
              <a:rPr lang="en-GB" sz="2000" dirty="0"/>
              <a:t>For the first half term, the focus for outdoor learning is DT. Children will learn how to make fires and heating and eating 'Stone Age Soup'. They may wear their own clothes.</a:t>
            </a: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pic>
        <p:nvPicPr>
          <p:cNvPr id="3" name="Picture 2">
            <a:extLst>
              <a:ext uri="{FF2B5EF4-FFF2-40B4-BE49-F238E27FC236}">
                <a16:creationId xmlns:a16="http://schemas.microsoft.com/office/drawing/2014/main" id="{4A957700-1EA8-4D30-8C69-192C43D5BE2D}"/>
              </a:ext>
            </a:extLst>
          </p:cNvPr>
          <p:cNvPicPr>
            <a:picLocks noChangeAspect="1"/>
          </p:cNvPicPr>
          <p:nvPr/>
        </p:nvPicPr>
        <p:blipFill>
          <a:blip r:embed="rId4"/>
          <a:stretch>
            <a:fillRect/>
          </a:stretch>
        </p:blipFill>
        <p:spPr>
          <a:xfrm>
            <a:off x="3730856" y="2954712"/>
            <a:ext cx="4080123" cy="3536817"/>
          </a:xfrm>
          <a:prstGeom prst="rect">
            <a:avLst/>
          </a:prstGeom>
        </p:spPr>
      </p:pic>
    </p:spTree>
    <p:extLst>
      <p:ext uri="{BB962C8B-B14F-4D97-AF65-F5344CB8AC3E}">
        <p14:creationId xmlns:p14="http://schemas.microsoft.com/office/powerpoint/2010/main" val="238250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5FB11-BA8C-4749-935B-1EECFDF904B5}"/>
              </a:ext>
            </a:extLst>
          </p:cNvPr>
          <p:cNvSpPr>
            <a:spLocks noGrp="1"/>
          </p:cNvSpPr>
          <p:nvPr>
            <p:ph type="title"/>
          </p:nvPr>
        </p:nvSpPr>
        <p:spPr>
          <a:xfrm>
            <a:off x="1837845" y="0"/>
            <a:ext cx="7620000" cy="1143000"/>
          </a:xfrm>
        </p:spPr>
        <p:txBody>
          <a:bodyPr/>
          <a:lstStyle/>
          <a:p>
            <a:pPr algn="ctr"/>
            <a:r>
              <a:rPr lang="en-GB" b="1" dirty="0">
                <a:solidFill>
                  <a:srgbClr val="002060"/>
                </a:solidFill>
                <a:latin typeface="+mn-lt"/>
              </a:rPr>
              <a:t>Accelerated Reader</a:t>
            </a:r>
          </a:p>
        </p:txBody>
      </p:sp>
      <p:sp>
        <p:nvSpPr>
          <p:cNvPr id="3" name="Content Placeholder 2">
            <a:extLst>
              <a:ext uri="{FF2B5EF4-FFF2-40B4-BE49-F238E27FC236}">
                <a16:creationId xmlns:a16="http://schemas.microsoft.com/office/drawing/2014/main" id="{CBC0A2A3-8674-42C6-97C4-AC097F62ACEC}"/>
              </a:ext>
            </a:extLst>
          </p:cNvPr>
          <p:cNvSpPr>
            <a:spLocks noGrp="1"/>
          </p:cNvSpPr>
          <p:nvPr>
            <p:ph idx="1"/>
          </p:nvPr>
        </p:nvSpPr>
        <p:spPr>
          <a:xfrm>
            <a:off x="1981200" y="4005064"/>
            <a:ext cx="7620000" cy="2395736"/>
          </a:xfrm>
        </p:spPr>
        <p:txBody>
          <a:bodyPr>
            <a:normAutofit fontScale="70000" lnSpcReduction="20000"/>
          </a:bodyPr>
          <a:lstStyle/>
          <a:p>
            <a:r>
              <a:rPr lang="en-GB" dirty="0"/>
              <a:t>Pupils will take their STAR test this week, </a:t>
            </a:r>
          </a:p>
          <a:p>
            <a:r>
              <a:rPr lang="en-GB" dirty="0"/>
              <a:t>They are given a ZPD – reading range for books,</a:t>
            </a:r>
          </a:p>
          <a:p>
            <a:r>
              <a:rPr lang="en-GB" dirty="0"/>
              <a:t>From this, your child will be set a reading target for the half term, </a:t>
            </a:r>
          </a:p>
          <a:p>
            <a:r>
              <a:rPr lang="en-GB" dirty="0"/>
              <a:t>Children complete quizzes on the book they have read (these contain between 5 – 20 questions)</a:t>
            </a:r>
          </a:p>
          <a:p>
            <a:r>
              <a:rPr lang="en-GB" dirty="0"/>
              <a:t>We aim for children to get an average of 85% or above in their quizzes.</a:t>
            </a:r>
          </a:p>
          <a:p>
            <a:endParaRPr lang="en-GB" dirty="0"/>
          </a:p>
        </p:txBody>
      </p:sp>
      <p:pic>
        <p:nvPicPr>
          <p:cNvPr id="4" name="Picture 3">
            <a:extLst>
              <a:ext uri="{FF2B5EF4-FFF2-40B4-BE49-F238E27FC236}">
                <a16:creationId xmlns:a16="http://schemas.microsoft.com/office/drawing/2014/main" id="{D9FDAA58-F0EA-404E-A31F-CC42A469A52F}"/>
              </a:ext>
            </a:extLst>
          </p:cNvPr>
          <p:cNvPicPr>
            <a:picLocks noChangeAspect="1"/>
          </p:cNvPicPr>
          <p:nvPr/>
        </p:nvPicPr>
        <p:blipFill>
          <a:blip r:embed="rId2"/>
          <a:stretch>
            <a:fillRect/>
          </a:stretch>
        </p:blipFill>
        <p:spPr>
          <a:xfrm>
            <a:off x="3359697" y="1340768"/>
            <a:ext cx="4576299" cy="2414268"/>
          </a:xfrm>
          <a:prstGeom prst="rect">
            <a:avLst/>
          </a:prstGeom>
        </p:spPr>
      </p:pic>
      <p:pic>
        <p:nvPicPr>
          <p:cNvPr id="5" name="Picture 2" descr="L:\L\logo\school logo final2.bmp">
            <a:extLst>
              <a:ext uri="{FF2B5EF4-FFF2-40B4-BE49-F238E27FC236}">
                <a16:creationId xmlns:a16="http://schemas.microsoft.com/office/drawing/2014/main" id="{34749FA6-A090-4AB0-9111-976C40DDB0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89183" y="5517233"/>
            <a:ext cx="783531" cy="786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45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5633" y="332656"/>
            <a:ext cx="7272808" cy="646331"/>
          </a:xfrm>
          <a:prstGeom prst="rect">
            <a:avLst/>
          </a:prstGeom>
          <a:noFill/>
        </p:spPr>
        <p:txBody>
          <a:bodyPr wrap="square" rtlCol="0">
            <a:spAutoFit/>
          </a:bodyPr>
          <a:lstStyle/>
          <a:p>
            <a:pPr algn="ctr"/>
            <a:r>
              <a:rPr lang="en-GB" sz="3600" b="1" dirty="0">
                <a:solidFill>
                  <a:schemeClr val="tx2"/>
                </a:solidFill>
              </a:rPr>
              <a:t>Giving your child an advantage</a:t>
            </a:r>
          </a:p>
        </p:txBody>
      </p:sp>
      <p:sp>
        <p:nvSpPr>
          <p:cNvPr id="5" name="TextBox 4"/>
          <p:cNvSpPr txBox="1"/>
          <p:nvPr/>
        </p:nvSpPr>
        <p:spPr>
          <a:xfrm>
            <a:off x="2235633" y="982137"/>
            <a:ext cx="7272808" cy="3139321"/>
          </a:xfrm>
          <a:prstGeom prst="rect">
            <a:avLst/>
          </a:prstGeom>
          <a:noFill/>
        </p:spPr>
        <p:txBody>
          <a:bodyPr wrap="square" rtlCol="0">
            <a:spAutoFit/>
          </a:bodyPr>
          <a:lstStyle/>
          <a:p>
            <a:endParaRPr lang="en-GB" sz="2000" b="1" dirty="0">
              <a:solidFill>
                <a:schemeClr val="tx2"/>
              </a:solidFill>
            </a:endParaRPr>
          </a:p>
          <a:p>
            <a:r>
              <a:rPr lang="en-GB" sz="2000" b="1" dirty="0">
                <a:solidFill>
                  <a:schemeClr val="tx2"/>
                </a:solidFill>
              </a:rPr>
              <a:t>Reading</a:t>
            </a:r>
            <a:r>
              <a:rPr lang="en-GB" sz="2000" b="1" dirty="0"/>
              <a:t>:</a:t>
            </a:r>
          </a:p>
          <a:p>
            <a:endParaRPr lang="en-GB" sz="1600" b="1" dirty="0"/>
          </a:p>
          <a:p>
            <a:pPr marL="342900" indent="-342900">
              <a:buFont typeface="Arial" pitchFamily="34" charset="0"/>
              <a:buChar char="•"/>
            </a:pPr>
            <a:r>
              <a:rPr lang="en-GB" sz="2000" dirty="0"/>
              <a:t>Support your child’s fluency, stamina and understanding by listening to them read for at least </a:t>
            </a:r>
            <a:r>
              <a:rPr lang="en-GB" sz="2000" u="sng" dirty="0"/>
              <a:t>20 minutes a day</a:t>
            </a:r>
            <a:r>
              <a:rPr lang="en-GB" sz="2000" dirty="0"/>
              <a:t>. Please use </a:t>
            </a:r>
            <a:r>
              <a:rPr lang="en-GB" sz="2000" u="sng" dirty="0"/>
              <a:t>your child’s bookmark </a:t>
            </a:r>
            <a:r>
              <a:rPr lang="en-GB" sz="2000" dirty="0"/>
              <a:t>to deepen their understanding. </a:t>
            </a:r>
          </a:p>
          <a:p>
            <a:pPr marL="342900" indent="-342900">
              <a:buFont typeface="Arial" pitchFamily="34" charset="0"/>
              <a:buChar char="•"/>
            </a:pPr>
            <a:r>
              <a:rPr lang="en-GB" sz="2000" dirty="0"/>
              <a:t>Please complete your </a:t>
            </a:r>
            <a:r>
              <a:rPr lang="en-GB" sz="2000" u="sng" dirty="0"/>
              <a:t>child’s reading record </a:t>
            </a:r>
            <a:r>
              <a:rPr lang="en-GB" sz="2000" dirty="0"/>
              <a:t>so we know that they have read and what they are reading.</a:t>
            </a:r>
          </a:p>
          <a:p>
            <a:endParaRPr lang="en-GB" sz="2000" dirty="0"/>
          </a:p>
          <a:p>
            <a:endParaRPr lang="en-GB" sz="2200" dirty="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35785" y="5445225"/>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2A3864F-7108-4119-A218-E924E63C7C8C}"/>
              </a:ext>
            </a:extLst>
          </p:cNvPr>
          <p:cNvPicPr>
            <a:picLocks noChangeAspect="1"/>
          </p:cNvPicPr>
          <p:nvPr/>
        </p:nvPicPr>
        <p:blipFill>
          <a:blip r:embed="rId4"/>
          <a:stretch>
            <a:fillRect/>
          </a:stretch>
        </p:blipFill>
        <p:spPr>
          <a:xfrm>
            <a:off x="4151784" y="4476195"/>
            <a:ext cx="2880320" cy="1938059"/>
          </a:xfrm>
          <a:prstGeom prst="rect">
            <a:avLst/>
          </a:prstGeom>
        </p:spPr>
      </p:pic>
    </p:spTree>
    <p:extLst>
      <p:ext uri="{BB962C8B-B14F-4D97-AF65-F5344CB8AC3E}">
        <p14:creationId xmlns:p14="http://schemas.microsoft.com/office/powerpoint/2010/main" val="322132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down)">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F7EECA4-9414-461C-A3CF-3DE074BE2797}"/>
              </a:ext>
            </a:extLst>
          </p:cNvPr>
          <p:cNvSpPr/>
          <p:nvPr/>
        </p:nvSpPr>
        <p:spPr>
          <a:xfrm>
            <a:off x="1687159" y="2028816"/>
            <a:ext cx="7800975" cy="346249"/>
          </a:xfrm>
          <a:prstGeom prst="rect">
            <a:avLst/>
          </a:prstGeom>
          <a:noFill/>
          <a:ln cap="flat">
            <a:noFill/>
            <a:prstDash val="solid"/>
          </a:ln>
        </p:spPr>
        <p:txBody>
          <a:bodyPr vert="horz" wrap="square" lIns="68580" tIns="34290" rIns="68580" bIns="34290" anchor="t" anchorCtr="0" compatLnSpc="1">
            <a:spAutoFit/>
          </a:bodyPr>
          <a:lstStyle/>
          <a:p>
            <a:pPr defTabSz="342900">
              <a:defRPr sz="1800" b="0" i="0" u="none" strike="noStrike" kern="0" cap="none" spc="0" baseline="0">
                <a:solidFill>
                  <a:srgbClr val="000000"/>
                </a:solidFill>
                <a:uFillTx/>
              </a:defRPr>
            </a:pPr>
            <a:endParaRPr lang="en-GB">
              <a:solidFill>
                <a:srgbClr val="000000"/>
              </a:solidFill>
              <a:latin typeface="Calibri" pitchFamily="34"/>
              <a:cs typeface="Calibri" pitchFamily="34"/>
            </a:endParaRPr>
          </a:p>
        </p:txBody>
      </p:sp>
      <p:pic>
        <p:nvPicPr>
          <p:cNvPr id="3" name="Picture 4">
            <a:extLst>
              <a:ext uri="{FF2B5EF4-FFF2-40B4-BE49-F238E27FC236}">
                <a16:creationId xmlns:a16="http://schemas.microsoft.com/office/drawing/2014/main" id="{F2BEC4DE-C110-43A6-BB26-5C474A7062E4}"/>
              </a:ext>
            </a:extLst>
          </p:cNvPr>
          <p:cNvPicPr>
            <a:picLocks noChangeAspect="1"/>
          </p:cNvPicPr>
          <p:nvPr/>
        </p:nvPicPr>
        <p:blipFill>
          <a:blip r:embed="rId2"/>
          <a:stretch>
            <a:fillRect/>
          </a:stretch>
        </p:blipFill>
        <p:spPr>
          <a:xfrm>
            <a:off x="9992759" y="5502737"/>
            <a:ext cx="666997" cy="669497"/>
          </a:xfrm>
          <a:prstGeom prst="rect">
            <a:avLst/>
          </a:prstGeom>
          <a:noFill/>
          <a:ln cap="flat">
            <a:noFill/>
          </a:ln>
        </p:spPr>
      </p:pic>
      <p:sp>
        <p:nvSpPr>
          <p:cNvPr id="4" name="Title 2">
            <a:extLst>
              <a:ext uri="{FF2B5EF4-FFF2-40B4-BE49-F238E27FC236}">
                <a16:creationId xmlns:a16="http://schemas.microsoft.com/office/drawing/2014/main" id="{F797ADFF-56FF-4C0B-93FC-B382A56ECB84}"/>
              </a:ext>
            </a:extLst>
          </p:cNvPr>
          <p:cNvSpPr txBox="1">
            <a:spLocks noGrp="1"/>
          </p:cNvSpPr>
          <p:nvPr>
            <p:ph type="title"/>
          </p:nvPr>
        </p:nvSpPr>
        <p:spPr>
          <a:xfrm>
            <a:off x="2363895" y="436736"/>
            <a:ext cx="6447500" cy="990596"/>
          </a:xfrm>
        </p:spPr>
        <p:txBody>
          <a:bodyPr anchorCtr="1">
            <a:normAutofit fontScale="90000"/>
          </a:bodyPr>
          <a:lstStyle/>
          <a:p>
            <a:pPr lvl="0" algn="ctr"/>
            <a:r>
              <a:rPr lang="en-GB" sz="4000" b="1" dirty="0">
                <a:solidFill>
                  <a:srgbClr val="002060"/>
                </a:solidFill>
                <a:latin typeface="+mn-lt"/>
              </a:rPr>
              <a:t>I don’t want to read tonight!</a:t>
            </a:r>
          </a:p>
        </p:txBody>
      </p:sp>
      <p:sp>
        <p:nvSpPr>
          <p:cNvPr id="5" name="TextBox 5">
            <a:extLst>
              <a:ext uri="{FF2B5EF4-FFF2-40B4-BE49-F238E27FC236}">
                <a16:creationId xmlns:a16="http://schemas.microsoft.com/office/drawing/2014/main" id="{0FA0B4BE-5B04-45DF-A349-10CF3CA967DD}"/>
              </a:ext>
            </a:extLst>
          </p:cNvPr>
          <p:cNvSpPr txBox="1"/>
          <p:nvPr/>
        </p:nvSpPr>
        <p:spPr>
          <a:xfrm>
            <a:off x="4730589" y="2241185"/>
            <a:ext cx="2204881" cy="110799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dirty="0">
                <a:solidFill>
                  <a:srgbClr val="000000"/>
                </a:solidFill>
                <a:latin typeface="Calibri"/>
              </a:rPr>
              <a:t>Student ‘B’ reads </a:t>
            </a:r>
            <a:r>
              <a:rPr lang="en-GB" sz="1350" b="1" dirty="0">
                <a:solidFill>
                  <a:srgbClr val="70AD47"/>
                </a:solidFill>
                <a:latin typeface="Calibri"/>
              </a:rPr>
              <a:t>5 minutes </a:t>
            </a:r>
            <a:r>
              <a:rPr lang="en-GB" sz="1350" dirty="0">
                <a:solidFill>
                  <a:srgbClr val="000000"/>
                </a:solidFill>
                <a:latin typeface="Calibri"/>
              </a:rPr>
              <a:t>each day.</a:t>
            </a:r>
          </a:p>
          <a:p>
            <a:pPr defTabSz="685800">
              <a:defRPr sz="1800" b="0" i="0" u="none" strike="noStrike" kern="0" cap="none" spc="0" baseline="0">
                <a:solidFill>
                  <a:srgbClr val="000000"/>
                </a:solidFill>
                <a:uFillTx/>
              </a:defRPr>
            </a:pPr>
            <a:endParaRPr lang="en-GB" sz="1350" dirty="0">
              <a:solidFill>
                <a:srgbClr val="000000"/>
              </a:solidFill>
              <a:latin typeface="Calibri"/>
            </a:endParaRPr>
          </a:p>
          <a:p>
            <a:pPr defTabSz="685800">
              <a:defRPr sz="1800" b="0" i="0" u="none" strike="noStrike" kern="0" cap="none" spc="0" baseline="0">
                <a:solidFill>
                  <a:srgbClr val="000000"/>
                </a:solidFill>
                <a:uFillTx/>
              </a:defRPr>
            </a:pPr>
            <a:r>
              <a:rPr lang="en-GB" sz="1350" dirty="0">
                <a:solidFill>
                  <a:srgbClr val="000000"/>
                </a:solidFill>
                <a:latin typeface="Calibri"/>
              </a:rPr>
              <a:t>900 minutes in a school </a:t>
            </a:r>
          </a:p>
          <a:p>
            <a:pPr defTabSz="685800">
              <a:defRPr sz="1800" b="0" i="0" u="none" strike="noStrike" kern="0" cap="none" spc="0" baseline="0">
                <a:solidFill>
                  <a:srgbClr val="000000"/>
                </a:solidFill>
                <a:uFillTx/>
              </a:defRPr>
            </a:pPr>
            <a:r>
              <a:rPr lang="en-GB" sz="1350" dirty="0">
                <a:solidFill>
                  <a:srgbClr val="000000"/>
                </a:solidFill>
                <a:latin typeface="Calibri"/>
              </a:rPr>
              <a:t>year.</a:t>
            </a:r>
          </a:p>
        </p:txBody>
      </p:sp>
      <p:sp>
        <p:nvSpPr>
          <p:cNvPr id="6" name="TextBox 6">
            <a:extLst>
              <a:ext uri="{FF2B5EF4-FFF2-40B4-BE49-F238E27FC236}">
                <a16:creationId xmlns:a16="http://schemas.microsoft.com/office/drawing/2014/main" id="{722446FA-D623-46EF-9EDA-84F51ACC8362}"/>
              </a:ext>
            </a:extLst>
          </p:cNvPr>
          <p:cNvSpPr txBox="1"/>
          <p:nvPr/>
        </p:nvSpPr>
        <p:spPr>
          <a:xfrm>
            <a:off x="7490228" y="3487966"/>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8,000 words </a:t>
            </a:r>
          </a:p>
        </p:txBody>
      </p:sp>
      <p:sp>
        <p:nvSpPr>
          <p:cNvPr id="7" name="TextBox 7">
            <a:extLst>
              <a:ext uri="{FF2B5EF4-FFF2-40B4-BE49-F238E27FC236}">
                <a16:creationId xmlns:a16="http://schemas.microsoft.com/office/drawing/2014/main" id="{7DDFA969-257D-40CB-9670-3B21660B1254}"/>
              </a:ext>
            </a:extLst>
          </p:cNvPr>
          <p:cNvSpPr txBox="1"/>
          <p:nvPr/>
        </p:nvSpPr>
        <p:spPr>
          <a:xfrm>
            <a:off x="2073375" y="2293184"/>
            <a:ext cx="2204881" cy="110799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dirty="0">
                <a:solidFill>
                  <a:srgbClr val="000000"/>
                </a:solidFill>
                <a:latin typeface="Calibri"/>
              </a:rPr>
              <a:t>Student ‘A’ reads </a:t>
            </a:r>
            <a:r>
              <a:rPr lang="en-GB" sz="1350" b="1" dirty="0">
                <a:solidFill>
                  <a:srgbClr val="70AD47"/>
                </a:solidFill>
                <a:latin typeface="Calibri"/>
              </a:rPr>
              <a:t>20 minutes </a:t>
            </a:r>
            <a:r>
              <a:rPr lang="en-GB" sz="1350" dirty="0">
                <a:solidFill>
                  <a:srgbClr val="000000"/>
                </a:solidFill>
                <a:latin typeface="Calibri"/>
              </a:rPr>
              <a:t>each day.</a:t>
            </a:r>
          </a:p>
          <a:p>
            <a:pPr defTabSz="685800">
              <a:defRPr sz="1800" b="0" i="0" u="none" strike="noStrike" kern="0" cap="none" spc="0" baseline="0">
                <a:solidFill>
                  <a:srgbClr val="000000"/>
                </a:solidFill>
                <a:uFillTx/>
              </a:defRPr>
            </a:pPr>
            <a:endParaRPr lang="en-GB" sz="1350" dirty="0">
              <a:solidFill>
                <a:srgbClr val="000000"/>
              </a:solidFill>
              <a:latin typeface="Calibri"/>
            </a:endParaRPr>
          </a:p>
          <a:p>
            <a:pPr defTabSz="685800">
              <a:defRPr sz="1800" b="0" i="0" u="none" strike="noStrike" kern="0" cap="none" spc="0" baseline="0">
                <a:solidFill>
                  <a:srgbClr val="000000"/>
                </a:solidFill>
                <a:uFillTx/>
              </a:defRPr>
            </a:pPr>
            <a:r>
              <a:rPr lang="en-GB" sz="1350" dirty="0">
                <a:solidFill>
                  <a:srgbClr val="000000"/>
                </a:solidFill>
                <a:latin typeface="Calibri"/>
              </a:rPr>
              <a:t>3600 minutes in a school </a:t>
            </a:r>
          </a:p>
          <a:p>
            <a:pPr defTabSz="685800">
              <a:defRPr sz="1800" b="0" i="0" u="none" strike="noStrike" kern="0" cap="none" spc="0" baseline="0">
                <a:solidFill>
                  <a:srgbClr val="000000"/>
                </a:solidFill>
                <a:uFillTx/>
              </a:defRPr>
            </a:pPr>
            <a:r>
              <a:rPr lang="en-GB" sz="1350" dirty="0">
                <a:solidFill>
                  <a:srgbClr val="000000"/>
                </a:solidFill>
                <a:latin typeface="Calibri"/>
              </a:rPr>
              <a:t>year.</a:t>
            </a:r>
          </a:p>
        </p:txBody>
      </p:sp>
      <p:sp>
        <p:nvSpPr>
          <p:cNvPr id="8" name="TextBox 8">
            <a:extLst>
              <a:ext uri="{FF2B5EF4-FFF2-40B4-BE49-F238E27FC236}">
                <a16:creationId xmlns:a16="http://schemas.microsoft.com/office/drawing/2014/main" id="{5F25AF2A-A055-47C7-BC09-BE2C3362A5E2}"/>
              </a:ext>
            </a:extLst>
          </p:cNvPr>
          <p:cNvSpPr txBox="1"/>
          <p:nvPr/>
        </p:nvSpPr>
        <p:spPr>
          <a:xfrm>
            <a:off x="5114047" y="3487966"/>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282,000 words </a:t>
            </a:r>
          </a:p>
        </p:txBody>
      </p:sp>
      <p:sp>
        <p:nvSpPr>
          <p:cNvPr id="9" name="TextBox 9">
            <a:extLst>
              <a:ext uri="{FF2B5EF4-FFF2-40B4-BE49-F238E27FC236}">
                <a16:creationId xmlns:a16="http://schemas.microsoft.com/office/drawing/2014/main" id="{39ECCAF1-BCDF-48E4-85C3-FC2FF8CA436E}"/>
              </a:ext>
            </a:extLst>
          </p:cNvPr>
          <p:cNvSpPr txBox="1"/>
          <p:nvPr/>
        </p:nvSpPr>
        <p:spPr>
          <a:xfrm>
            <a:off x="2301979" y="3462927"/>
            <a:ext cx="143796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a:solidFill>
                  <a:srgbClr val="000000"/>
                </a:solidFill>
                <a:latin typeface="Calibri"/>
              </a:rPr>
              <a:t>1,800,000 words </a:t>
            </a:r>
          </a:p>
        </p:txBody>
      </p:sp>
      <p:sp>
        <p:nvSpPr>
          <p:cNvPr id="10" name="TextBox 10">
            <a:extLst>
              <a:ext uri="{FF2B5EF4-FFF2-40B4-BE49-F238E27FC236}">
                <a16:creationId xmlns:a16="http://schemas.microsoft.com/office/drawing/2014/main" id="{0898D10A-0B9F-45D1-B2AE-14020529F3EF}"/>
              </a:ext>
            </a:extLst>
          </p:cNvPr>
          <p:cNvSpPr txBox="1"/>
          <p:nvPr/>
        </p:nvSpPr>
        <p:spPr>
          <a:xfrm>
            <a:off x="6971112" y="2233218"/>
            <a:ext cx="2204881" cy="110799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dirty="0">
                <a:solidFill>
                  <a:srgbClr val="000000"/>
                </a:solidFill>
                <a:latin typeface="Calibri"/>
              </a:rPr>
              <a:t>Student ‘C’ reads </a:t>
            </a:r>
            <a:r>
              <a:rPr lang="en-GB" sz="1350" b="1" dirty="0">
                <a:solidFill>
                  <a:srgbClr val="70AD47"/>
                </a:solidFill>
                <a:latin typeface="Calibri"/>
              </a:rPr>
              <a:t>1 minute </a:t>
            </a:r>
            <a:r>
              <a:rPr lang="en-GB" sz="1350" dirty="0">
                <a:solidFill>
                  <a:srgbClr val="000000"/>
                </a:solidFill>
                <a:latin typeface="Calibri"/>
              </a:rPr>
              <a:t>each day.</a:t>
            </a:r>
          </a:p>
          <a:p>
            <a:pPr defTabSz="685800">
              <a:defRPr sz="1800" b="0" i="0" u="none" strike="noStrike" kern="0" cap="none" spc="0" baseline="0">
                <a:solidFill>
                  <a:srgbClr val="000000"/>
                </a:solidFill>
                <a:uFillTx/>
              </a:defRPr>
            </a:pPr>
            <a:endParaRPr lang="en-GB" sz="1350" dirty="0">
              <a:solidFill>
                <a:srgbClr val="000000"/>
              </a:solidFill>
              <a:latin typeface="Calibri"/>
            </a:endParaRPr>
          </a:p>
          <a:p>
            <a:pPr defTabSz="685800">
              <a:defRPr sz="1800" b="0" i="0" u="none" strike="noStrike" kern="0" cap="none" spc="0" baseline="0">
                <a:solidFill>
                  <a:srgbClr val="000000"/>
                </a:solidFill>
                <a:uFillTx/>
              </a:defRPr>
            </a:pPr>
            <a:r>
              <a:rPr lang="en-GB" sz="1350" dirty="0">
                <a:solidFill>
                  <a:srgbClr val="000000"/>
                </a:solidFill>
                <a:latin typeface="Calibri"/>
              </a:rPr>
              <a:t>180 minutes in a school </a:t>
            </a:r>
          </a:p>
          <a:p>
            <a:pPr defTabSz="685800">
              <a:defRPr sz="1800" b="0" i="0" u="none" strike="noStrike" kern="0" cap="none" spc="0" baseline="0">
                <a:solidFill>
                  <a:srgbClr val="000000"/>
                </a:solidFill>
                <a:uFillTx/>
              </a:defRPr>
            </a:pPr>
            <a:r>
              <a:rPr lang="en-GB" sz="1350" dirty="0">
                <a:solidFill>
                  <a:srgbClr val="000000"/>
                </a:solidFill>
                <a:latin typeface="Calibri"/>
              </a:rPr>
              <a:t>year.</a:t>
            </a:r>
          </a:p>
        </p:txBody>
      </p:sp>
      <p:pic>
        <p:nvPicPr>
          <p:cNvPr id="11" name="Picture 11">
            <a:extLst>
              <a:ext uri="{FF2B5EF4-FFF2-40B4-BE49-F238E27FC236}">
                <a16:creationId xmlns:a16="http://schemas.microsoft.com/office/drawing/2014/main" id="{B5B489A0-5BA5-4F00-8377-DCDCAC43745A}"/>
              </a:ext>
            </a:extLst>
          </p:cNvPr>
          <p:cNvPicPr>
            <a:picLocks noChangeAspect="1"/>
          </p:cNvPicPr>
          <p:nvPr/>
        </p:nvPicPr>
        <p:blipFill>
          <a:blip r:embed="rId3"/>
          <a:stretch>
            <a:fillRect/>
          </a:stretch>
        </p:blipFill>
        <p:spPr>
          <a:xfrm>
            <a:off x="7841378" y="4213548"/>
            <a:ext cx="464341" cy="407194"/>
          </a:xfrm>
          <a:prstGeom prst="rect">
            <a:avLst/>
          </a:prstGeom>
          <a:noFill/>
          <a:ln cap="flat">
            <a:noFill/>
          </a:ln>
        </p:spPr>
      </p:pic>
      <p:pic>
        <p:nvPicPr>
          <p:cNvPr id="12" name="Picture 12">
            <a:extLst>
              <a:ext uri="{FF2B5EF4-FFF2-40B4-BE49-F238E27FC236}">
                <a16:creationId xmlns:a16="http://schemas.microsoft.com/office/drawing/2014/main" id="{0BD4D0A0-5822-4640-BEAA-50B850614099}"/>
              </a:ext>
            </a:extLst>
          </p:cNvPr>
          <p:cNvPicPr>
            <a:picLocks noChangeAspect="1"/>
          </p:cNvPicPr>
          <p:nvPr/>
        </p:nvPicPr>
        <p:blipFill>
          <a:blip r:embed="rId4"/>
          <a:stretch>
            <a:fillRect/>
          </a:stretch>
        </p:blipFill>
        <p:spPr>
          <a:xfrm>
            <a:off x="5272248" y="3887080"/>
            <a:ext cx="1121571" cy="1621628"/>
          </a:xfrm>
          <a:prstGeom prst="rect">
            <a:avLst/>
          </a:prstGeom>
          <a:noFill/>
          <a:ln cap="flat">
            <a:noFill/>
          </a:ln>
        </p:spPr>
      </p:pic>
      <p:pic>
        <p:nvPicPr>
          <p:cNvPr id="13" name="Picture 13">
            <a:extLst>
              <a:ext uri="{FF2B5EF4-FFF2-40B4-BE49-F238E27FC236}">
                <a16:creationId xmlns:a16="http://schemas.microsoft.com/office/drawing/2014/main" id="{5B701AFB-5785-473A-BD9F-45E9714CF726}"/>
              </a:ext>
            </a:extLst>
          </p:cNvPr>
          <p:cNvPicPr>
            <a:picLocks noChangeAspect="1"/>
          </p:cNvPicPr>
          <p:nvPr/>
        </p:nvPicPr>
        <p:blipFill>
          <a:blip r:embed="rId5"/>
          <a:stretch>
            <a:fillRect/>
          </a:stretch>
        </p:blipFill>
        <p:spPr>
          <a:xfrm>
            <a:off x="2456832" y="3738763"/>
            <a:ext cx="1437965" cy="2136411"/>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79F7C-9E89-B7AE-D552-2F47F648E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B0BCA1-2CE2-098F-BEF0-6576C71DB32C}"/>
              </a:ext>
            </a:extLst>
          </p:cNvPr>
          <p:cNvSpPr>
            <a:spLocks noGrp="1"/>
          </p:cNvSpPr>
          <p:nvPr>
            <p:ph type="title"/>
          </p:nvPr>
        </p:nvSpPr>
        <p:spPr/>
        <p:txBody>
          <a:bodyPr/>
          <a:lstStyle/>
          <a:p>
            <a:pPr algn="ctr"/>
            <a:r>
              <a:rPr lang="en-GB" sz="3600" b="1" dirty="0">
                <a:latin typeface="+mn-lt"/>
              </a:rPr>
              <a:t>Home Learning </a:t>
            </a:r>
          </a:p>
        </p:txBody>
      </p:sp>
      <p:sp>
        <p:nvSpPr>
          <p:cNvPr id="3" name="Content Placeholder 2">
            <a:extLst>
              <a:ext uri="{FF2B5EF4-FFF2-40B4-BE49-F238E27FC236}">
                <a16:creationId xmlns:a16="http://schemas.microsoft.com/office/drawing/2014/main" id="{8AB64763-9807-F1FF-07C3-82B9CB94988A}"/>
              </a:ext>
            </a:extLst>
          </p:cNvPr>
          <p:cNvSpPr>
            <a:spLocks noGrp="1"/>
          </p:cNvSpPr>
          <p:nvPr>
            <p:ph idx="1"/>
          </p:nvPr>
        </p:nvSpPr>
        <p:spPr>
          <a:xfrm>
            <a:off x="1959176" y="1975197"/>
            <a:ext cx="7620000" cy="4800600"/>
          </a:xfrm>
        </p:spPr>
        <p:txBody>
          <a:bodyPr>
            <a:normAutofit lnSpcReduction="10000"/>
          </a:bodyPr>
          <a:lstStyle/>
          <a:p>
            <a:pPr indent="-342900"/>
            <a:r>
              <a:rPr lang="en-GB" dirty="0"/>
              <a:t>Home learning is now set via Google Classroom</a:t>
            </a:r>
          </a:p>
          <a:p>
            <a:pPr indent="-342900"/>
            <a:r>
              <a:rPr lang="en-GB" dirty="0"/>
              <a:t>Each week your child will receive:</a:t>
            </a:r>
          </a:p>
          <a:p>
            <a:pPr marL="0" indent="0">
              <a:buNone/>
            </a:pPr>
            <a:r>
              <a:rPr lang="en-GB" dirty="0"/>
              <a:t>   - spellings.</a:t>
            </a:r>
          </a:p>
          <a:p>
            <a:pPr marL="0" indent="0">
              <a:buNone/>
            </a:pPr>
            <a:r>
              <a:rPr lang="en-GB" dirty="0"/>
              <a:t>   - maths task reviewing the learning from the week.</a:t>
            </a:r>
          </a:p>
          <a:p>
            <a:pPr marL="0" indent="0">
              <a:buNone/>
            </a:pPr>
            <a:r>
              <a:rPr lang="en-GB" dirty="0"/>
              <a:t>   - In promoting the school’s Christian Values, there may also be              </a:t>
            </a:r>
          </a:p>
          <a:p>
            <a:pPr marL="0" indent="0">
              <a:buNone/>
            </a:pPr>
            <a:r>
              <a:rPr lang="en-GB" dirty="0"/>
              <a:t>     additional whole school challenges set. </a:t>
            </a:r>
          </a:p>
          <a:p>
            <a:pPr marL="0" indent="0">
              <a:buNone/>
            </a:pPr>
            <a:endParaRPr lang="en-GB" dirty="0">
              <a:solidFill>
                <a:srgbClr val="FF0000"/>
              </a:solidFill>
            </a:endParaRPr>
          </a:p>
          <a:p>
            <a:pPr marL="0" indent="0">
              <a:buNone/>
            </a:pPr>
            <a:r>
              <a:rPr lang="en-GB" dirty="0">
                <a:solidFill>
                  <a:srgbClr val="FF0000"/>
                </a:solidFill>
              </a:rPr>
              <a:t> </a:t>
            </a:r>
          </a:p>
          <a:p>
            <a:pPr indent="-342900"/>
            <a:endParaRPr lang="en-GB" dirty="0">
              <a:solidFill>
                <a:srgbClr val="FF0000"/>
              </a:solidFill>
            </a:endParaRPr>
          </a:p>
          <a:p>
            <a:pPr indent="-342900"/>
            <a:endParaRPr lang="en-GB" dirty="0">
              <a:solidFill>
                <a:srgbClr val="FF0000"/>
              </a:solidFill>
            </a:endParaRPr>
          </a:p>
          <a:p>
            <a:endParaRPr lang="en-GB" dirty="0"/>
          </a:p>
        </p:txBody>
      </p:sp>
      <p:pic>
        <p:nvPicPr>
          <p:cNvPr id="5" name="Picture 2" descr="L:\L\logo\school logo final2.bmp">
            <a:extLst>
              <a:ext uri="{FF2B5EF4-FFF2-40B4-BE49-F238E27FC236}">
                <a16:creationId xmlns:a16="http://schemas.microsoft.com/office/drawing/2014/main" id="{B70AB0E9-9D61-0870-ADAA-2E048DDCBB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40416" y="5445225"/>
            <a:ext cx="876370" cy="87965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ClassDojo : Amazon.co.uk: Apps &amp; Games">
            <a:extLst>
              <a:ext uri="{FF2B5EF4-FFF2-40B4-BE49-F238E27FC236}">
                <a16:creationId xmlns:a16="http://schemas.microsoft.com/office/drawing/2014/main" id="{0FA1FE96-CBDF-4BF7-2509-9EFEDEEEDDFE}"/>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Rectangle 9">
            <a:extLst>
              <a:ext uri="{FF2B5EF4-FFF2-40B4-BE49-F238E27FC236}">
                <a16:creationId xmlns:a16="http://schemas.microsoft.com/office/drawing/2014/main" id="{545B4D3C-EAE9-6421-0648-E0F59F7E11CB}"/>
              </a:ext>
            </a:extLst>
          </p:cNvPr>
          <p:cNvSpPr>
            <a:spLocks noChangeArrowheads="1"/>
          </p:cNvSpPr>
          <p:nvPr/>
        </p:nvSpPr>
        <p:spPr bwMode="auto">
          <a:xfrm>
            <a:off x="7300069" y="3913832"/>
            <a:ext cx="9144000" cy="923330"/>
          </a:xfrm>
          <a:prstGeom prst="rect">
            <a:avLst/>
          </a:prstGeom>
          <a:solidFill>
            <a:srgbClr val="14151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br>
              <a:rPr lang="en-US" altLang="en-US" dirty="0">
                <a:solidFill>
                  <a:srgbClr val="609BEB"/>
                </a:solidFill>
                <a:latin typeface="Google Sans"/>
                <a:hlinkClick r:id="rId3"/>
              </a:rPr>
            </a:br>
            <a:r>
              <a:rPr lang="en-US" altLang="en-US" dirty="0">
                <a:solidFill>
                  <a:srgbClr val="609BEB"/>
                </a:solidFill>
                <a:latin typeface="Google Sans"/>
                <a:hlinkClick r:id="rId3"/>
              </a:rPr>
              <a:t>See more</a:t>
            </a:r>
            <a:endParaRPr lang="en-US" altLang="en-US" dirty="0"/>
          </a:p>
          <a:p>
            <a:pPr fontAlgn="t"/>
            <a:r>
              <a:rPr lang="en-US" altLang="en-US" dirty="0">
                <a:solidFill>
                  <a:srgbClr val="2962FF"/>
                </a:solidFill>
                <a:latin typeface="Roboto"/>
                <a:hlinkClick r:id="rId4"/>
              </a:rPr>
              <a:t>  </a:t>
            </a:r>
            <a:endParaRPr lang="en-US" altLang="en-US" sz="8900" dirty="0">
              <a:solidFill>
                <a:srgbClr val="2962FF"/>
              </a:solidFill>
              <a:latin typeface="Roboto"/>
            </a:endParaRPr>
          </a:p>
        </p:txBody>
      </p:sp>
      <p:pic>
        <p:nvPicPr>
          <p:cNvPr id="4" name="Picture 3">
            <a:extLst>
              <a:ext uri="{FF2B5EF4-FFF2-40B4-BE49-F238E27FC236}">
                <a16:creationId xmlns:a16="http://schemas.microsoft.com/office/drawing/2014/main" id="{946D2DB3-AA08-7E60-672A-BA29CB42B6C2}"/>
              </a:ext>
            </a:extLst>
          </p:cNvPr>
          <p:cNvPicPr>
            <a:picLocks noChangeAspect="1"/>
          </p:cNvPicPr>
          <p:nvPr/>
        </p:nvPicPr>
        <p:blipFill>
          <a:blip r:embed="rId5"/>
          <a:stretch>
            <a:fillRect/>
          </a:stretch>
        </p:blipFill>
        <p:spPr>
          <a:xfrm>
            <a:off x="7233691" y="4916488"/>
            <a:ext cx="2390775" cy="1666875"/>
          </a:xfrm>
          <a:prstGeom prst="rect">
            <a:avLst/>
          </a:prstGeom>
        </p:spPr>
      </p:pic>
      <p:sp>
        <p:nvSpPr>
          <p:cNvPr id="7" name="Rectangle 6">
            <a:extLst>
              <a:ext uri="{FF2B5EF4-FFF2-40B4-BE49-F238E27FC236}">
                <a16:creationId xmlns:a16="http://schemas.microsoft.com/office/drawing/2014/main" id="{BD9C0D98-78AD-6A4C-4B96-22B6B946D2C3}"/>
              </a:ext>
            </a:extLst>
          </p:cNvPr>
          <p:cNvSpPr/>
          <p:nvPr/>
        </p:nvSpPr>
        <p:spPr>
          <a:xfrm>
            <a:off x="2597849" y="1202269"/>
            <a:ext cx="6696744" cy="646331"/>
          </a:xfrm>
          <a:prstGeom prst="rect">
            <a:avLst/>
          </a:prstGeom>
        </p:spPr>
        <p:txBody>
          <a:bodyPr wrap="square">
            <a:spAutoFit/>
          </a:bodyPr>
          <a:lstStyle/>
          <a:p>
            <a:r>
              <a:rPr lang="en-GB" b="1" i="1" dirty="0"/>
              <a:t>Research shows that pupils completing their home learning improves progress by 3 months. </a:t>
            </a:r>
          </a:p>
        </p:txBody>
      </p:sp>
    </p:spTree>
    <p:extLst>
      <p:ext uri="{BB962C8B-B14F-4D97-AF65-F5344CB8AC3E}">
        <p14:creationId xmlns:p14="http://schemas.microsoft.com/office/powerpoint/2010/main" val="36841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31428" y="476672"/>
            <a:ext cx="7272808" cy="6463308"/>
          </a:xfrm>
          <a:prstGeom prst="rect">
            <a:avLst/>
          </a:prstGeom>
          <a:noFill/>
        </p:spPr>
        <p:txBody>
          <a:bodyPr wrap="square" rtlCol="0">
            <a:spAutoFit/>
          </a:bodyPr>
          <a:lstStyle/>
          <a:p>
            <a:r>
              <a:rPr lang="en-GB" sz="2000" b="1" dirty="0">
                <a:solidFill>
                  <a:schemeClr val="tx2"/>
                </a:solidFill>
              </a:rPr>
              <a:t>Spellings</a:t>
            </a:r>
            <a:r>
              <a:rPr lang="en-GB" sz="2000" b="1" dirty="0"/>
              <a:t>:</a:t>
            </a:r>
          </a:p>
          <a:p>
            <a:endParaRPr lang="en-GB" sz="2200" dirty="0"/>
          </a:p>
          <a:p>
            <a:r>
              <a:rPr lang="en-GB" sz="2000" dirty="0"/>
              <a:t>Each week your child will have 2 spelling lessons focused around a spelling rule or pattern. </a:t>
            </a:r>
          </a:p>
          <a:p>
            <a:endParaRPr lang="en-GB" sz="2000" dirty="0"/>
          </a:p>
          <a:p>
            <a:r>
              <a:rPr lang="en-GB" sz="2000" dirty="0"/>
              <a:t>They will then bring home activities to complete as part of home learning to support them to learn these rules. </a:t>
            </a:r>
          </a:p>
          <a:p>
            <a:endParaRPr lang="en-GB" sz="2000" dirty="0"/>
          </a:p>
          <a:p>
            <a:r>
              <a:rPr lang="en-GB" sz="2000" dirty="0"/>
              <a:t>Children will also be expected to log onto the spelling shed to compete in the online games. </a:t>
            </a:r>
          </a:p>
          <a:p>
            <a:endParaRPr lang="en-GB" sz="2000" dirty="0"/>
          </a:p>
          <a:p>
            <a:r>
              <a:rPr lang="en-GB" sz="2000" dirty="0"/>
              <a:t>I will talk you through how to do this…</a:t>
            </a:r>
          </a:p>
          <a:p>
            <a:endParaRPr lang="en-GB" sz="2000" dirty="0"/>
          </a:p>
          <a:p>
            <a:pPr marL="342900" indent="-342900">
              <a:buFont typeface="Arial" pitchFamily="34" charset="0"/>
              <a:buChar char="•"/>
            </a:pPr>
            <a:endParaRPr lang="en-GB" sz="20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8408" y="5445225"/>
            <a:ext cx="1009726" cy="101351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s://play.edshed.com/images/spelling-game-image.png">
            <a:extLst>
              <a:ext uri="{FF2B5EF4-FFF2-40B4-BE49-F238E27FC236}">
                <a16:creationId xmlns:a16="http://schemas.microsoft.com/office/drawing/2014/main" id="{68E528F6-CD47-4217-8115-0FD4822D0D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1666" y="5085184"/>
            <a:ext cx="3043436" cy="1601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2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87BB70-A464-49A4-9917-A43D570C357A}"/>
              </a:ext>
            </a:extLst>
          </p:cNvPr>
          <p:cNvSpPr/>
          <p:nvPr/>
        </p:nvSpPr>
        <p:spPr>
          <a:xfrm>
            <a:off x="2207568" y="692696"/>
            <a:ext cx="7344816" cy="3724096"/>
          </a:xfrm>
          <a:prstGeom prst="rect">
            <a:avLst/>
          </a:prstGeom>
        </p:spPr>
        <p:txBody>
          <a:bodyPr wrap="square">
            <a:spAutoFit/>
          </a:bodyPr>
          <a:lstStyle/>
          <a:p>
            <a:r>
              <a:rPr lang="en-GB" b="1" dirty="0">
                <a:solidFill>
                  <a:schemeClr val="tx2"/>
                </a:solidFill>
              </a:rPr>
              <a:t>Maths:</a:t>
            </a:r>
          </a:p>
          <a:p>
            <a:endParaRPr lang="en-GB" b="1" dirty="0">
              <a:solidFill>
                <a:schemeClr val="tx2"/>
              </a:solidFill>
            </a:endParaRPr>
          </a:p>
          <a:p>
            <a:pPr marL="342900" indent="-342900">
              <a:buFont typeface="Arial" pitchFamily="34" charset="0"/>
              <a:buChar char="•"/>
            </a:pPr>
            <a:r>
              <a:rPr lang="en-GB" sz="2000" dirty="0"/>
              <a:t>In preparing your child for the Year 4 Multiplication Times Table Check, they will have access to Times Table Rockstars.</a:t>
            </a:r>
          </a:p>
          <a:p>
            <a:pPr marL="342900" indent="-342900">
              <a:buFont typeface="Arial" pitchFamily="34" charset="0"/>
              <a:buChar char="•"/>
            </a:pPr>
            <a:endParaRPr lang="en-GB" sz="2000" dirty="0"/>
          </a:p>
          <a:p>
            <a:pPr marL="342900" indent="-342900">
              <a:buFont typeface="Arial" pitchFamily="34" charset="0"/>
              <a:buChar char="•"/>
            </a:pPr>
            <a:r>
              <a:rPr lang="en-GB" sz="2000" dirty="0"/>
              <a:t>The aim is to play regularly rather than play for sustained periods of time. </a:t>
            </a:r>
          </a:p>
          <a:p>
            <a:pPr marL="342900" indent="-342900">
              <a:buFont typeface="Arial" pitchFamily="34" charset="0"/>
              <a:buChar char="•"/>
            </a:pPr>
            <a:endParaRPr lang="en-GB" sz="2000" dirty="0"/>
          </a:p>
          <a:p>
            <a:pPr marL="342900" indent="-342900">
              <a:buFont typeface="Arial" pitchFamily="34" charset="0"/>
              <a:buChar char="•"/>
            </a:pPr>
            <a:r>
              <a:rPr lang="en-GB" sz="2000" dirty="0"/>
              <a:t>Garage and Soundcheck are the best games to play. </a:t>
            </a:r>
          </a:p>
          <a:p>
            <a:endParaRPr lang="en-GB" sz="2000" dirty="0"/>
          </a:p>
          <a:p>
            <a:pPr marL="342900" indent="-342900">
              <a:buFont typeface="Arial" pitchFamily="34" charset="0"/>
              <a:buChar char="•"/>
            </a:pPr>
            <a:endParaRPr lang="en-GB" sz="2000" dirty="0"/>
          </a:p>
          <a:p>
            <a:endParaRPr lang="en-GB" sz="2000" dirty="0"/>
          </a:p>
        </p:txBody>
      </p:sp>
      <p:pic>
        <p:nvPicPr>
          <p:cNvPr id="5" name="Picture 2" descr="L:\L\logo\school logo final2.bmp">
            <a:extLst>
              <a:ext uri="{FF2B5EF4-FFF2-40B4-BE49-F238E27FC236}">
                <a16:creationId xmlns:a16="http://schemas.microsoft.com/office/drawing/2014/main" id="{123B5A96-5B7C-44FF-9806-83E6C5AF97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35785" y="5445225"/>
            <a:ext cx="951459" cy="9550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81BE860-48BA-418A-B436-30D4B6C29540}"/>
              </a:ext>
            </a:extLst>
          </p:cNvPr>
          <p:cNvPicPr/>
          <p:nvPr/>
        </p:nvPicPr>
        <p:blipFill rotWithShape="1">
          <a:blip r:embed="rId3" cstate="print">
            <a:extLst>
              <a:ext uri="{28A0092B-C50C-407E-A947-70E740481C1C}">
                <a14:useLocalDpi xmlns:a14="http://schemas.microsoft.com/office/drawing/2010/main" val="0"/>
              </a:ext>
            </a:extLst>
          </a:blip>
          <a:srcRect l="59135" t="13829" r="3488" b="41660"/>
          <a:stretch/>
        </p:blipFill>
        <p:spPr bwMode="auto">
          <a:xfrm rot="271944">
            <a:off x="8160043" y="4867364"/>
            <a:ext cx="1133540" cy="1255117"/>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849D7F6B-BEF3-D86F-B24E-BADFB8109509}"/>
              </a:ext>
            </a:extLst>
          </p:cNvPr>
          <p:cNvPicPr>
            <a:picLocks noChangeAspect="1"/>
          </p:cNvPicPr>
          <p:nvPr/>
        </p:nvPicPr>
        <p:blipFill>
          <a:blip r:embed="rId4"/>
          <a:stretch>
            <a:fillRect/>
          </a:stretch>
        </p:blipFill>
        <p:spPr>
          <a:xfrm>
            <a:off x="2135560" y="3933056"/>
            <a:ext cx="4089892" cy="2689462"/>
          </a:xfrm>
          <a:prstGeom prst="rect">
            <a:avLst/>
          </a:prstGeom>
        </p:spPr>
      </p:pic>
    </p:spTree>
    <p:extLst>
      <p:ext uri="{BB962C8B-B14F-4D97-AF65-F5344CB8AC3E}">
        <p14:creationId xmlns:p14="http://schemas.microsoft.com/office/powerpoint/2010/main" val="2873844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600" b="1" dirty="0">
                <a:latin typeface="+mn-lt"/>
              </a:rPr>
              <a:t>Home Learning </a:t>
            </a:r>
          </a:p>
        </p:txBody>
      </p:sp>
      <p:sp>
        <p:nvSpPr>
          <p:cNvPr id="3" name="Content Placeholder 2"/>
          <p:cNvSpPr>
            <a:spLocks noGrp="1"/>
          </p:cNvSpPr>
          <p:nvPr>
            <p:ph idx="1"/>
          </p:nvPr>
        </p:nvSpPr>
        <p:spPr>
          <a:xfrm>
            <a:off x="1959176" y="1975197"/>
            <a:ext cx="7620000" cy="4800600"/>
          </a:xfrm>
        </p:spPr>
        <p:txBody>
          <a:bodyPr>
            <a:normAutofit fontScale="92500" lnSpcReduction="20000"/>
          </a:bodyPr>
          <a:lstStyle/>
          <a:p>
            <a:pPr indent="-342900"/>
            <a:r>
              <a:rPr lang="en-GB" dirty="0"/>
              <a:t>Home learning is now set via Google Classroom</a:t>
            </a:r>
          </a:p>
          <a:p>
            <a:pPr indent="-342900"/>
            <a:r>
              <a:rPr lang="en-GB" dirty="0"/>
              <a:t>Each week your child will receive:</a:t>
            </a:r>
          </a:p>
          <a:p>
            <a:pPr marL="0" indent="0">
              <a:buNone/>
            </a:pPr>
            <a:r>
              <a:rPr lang="en-GB" dirty="0"/>
              <a:t>   - spellings.</a:t>
            </a:r>
          </a:p>
          <a:p>
            <a:pPr marL="0" indent="0">
              <a:buNone/>
            </a:pPr>
            <a:r>
              <a:rPr lang="en-GB" dirty="0"/>
              <a:t>   - maths task reviewing the learning from the week.</a:t>
            </a:r>
          </a:p>
          <a:p>
            <a:pPr marL="0" indent="0">
              <a:buNone/>
            </a:pPr>
            <a:r>
              <a:rPr lang="en-GB" dirty="0"/>
              <a:t>   - In promoting the school’s Christian Values, there may also be              </a:t>
            </a:r>
          </a:p>
          <a:p>
            <a:pPr marL="0" indent="0">
              <a:buNone/>
            </a:pPr>
            <a:r>
              <a:rPr lang="en-GB" dirty="0"/>
              <a:t>     additional whole school challenges set. </a:t>
            </a:r>
          </a:p>
          <a:p>
            <a:pPr marL="0" indent="0">
              <a:buNone/>
            </a:pPr>
            <a:endParaRPr lang="en-GB" dirty="0"/>
          </a:p>
          <a:p>
            <a:pPr marL="0" indent="0">
              <a:buNone/>
            </a:pPr>
            <a:r>
              <a:rPr lang="en-GB" dirty="0"/>
              <a:t>I will show you what the home page </a:t>
            </a:r>
          </a:p>
          <a:p>
            <a:pPr marL="0" indent="0">
              <a:buNone/>
            </a:pPr>
            <a:r>
              <a:rPr lang="en-GB" dirty="0"/>
              <a:t>Looks like. </a:t>
            </a:r>
          </a:p>
          <a:p>
            <a:pPr marL="0" indent="0">
              <a:buNone/>
            </a:pPr>
            <a:endParaRPr lang="en-GB" dirty="0">
              <a:solidFill>
                <a:srgbClr val="FF0000"/>
              </a:solidFill>
            </a:endParaRPr>
          </a:p>
          <a:p>
            <a:pPr marL="0" indent="0">
              <a:buNone/>
            </a:pPr>
            <a:r>
              <a:rPr lang="en-GB" dirty="0">
                <a:solidFill>
                  <a:srgbClr val="FF0000"/>
                </a:solidFill>
              </a:rPr>
              <a:t> </a:t>
            </a:r>
          </a:p>
          <a:p>
            <a:pPr indent="-342900"/>
            <a:endParaRPr lang="en-GB" dirty="0">
              <a:solidFill>
                <a:srgbClr val="FF0000"/>
              </a:solidFill>
            </a:endParaRPr>
          </a:p>
          <a:p>
            <a:pPr indent="-342900"/>
            <a:endParaRPr lang="en-GB" dirty="0">
              <a:solidFill>
                <a:srgbClr val="FF0000"/>
              </a:solidFill>
            </a:endParaRPr>
          </a:p>
          <a:p>
            <a:endParaRPr lang="en-GB" dirty="0"/>
          </a:p>
        </p:txBody>
      </p:sp>
      <p:pic>
        <p:nvPicPr>
          <p:cNvPr id="5" name="Picture 2" descr="L:\L\logo\school logo final2.bmp">
            <a:extLst>
              <a:ext uri="{FF2B5EF4-FFF2-40B4-BE49-F238E27FC236}">
                <a16:creationId xmlns:a16="http://schemas.microsoft.com/office/drawing/2014/main" id="{1391A4BF-B5E2-4EEF-B800-B443F4BD89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40416" y="5445225"/>
            <a:ext cx="876370" cy="879657"/>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ClassDojo : Amazon.co.uk: Apps &amp; Game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Rectangle 9"/>
          <p:cNvSpPr>
            <a:spLocks noChangeArrowheads="1"/>
          </p:cNvSpPr>
          <p:nvPr/>
        </p:nvSpPr>
        <p:spPr bwMode="auto">
          <a:xfrm>
            <a:off x="7300069" y="3913832"/>
            <a:ext cx="9144000" cy="923330"/>
          </a:xfrm>
          <a:prstGeom prst="rect">
            <a:avLst/>
          </a:prstGeom>
          <a:solidFill>
            <a:srgbClr val="14151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br>
              <a:rPr lang="en-US" altLang="en-US" dirty="0">
                <a:solidFill>
                  <a:srgbClr val="609BEB"/>
                </a:solidFill>
                <a:latin typeface="Google Sans"/>
                <a:hlinkClick r:id="rId3"/>
              </a:rPr>
            </a:br>
            <a:r>
              <a:rPr lang="en-US" altLang="en-US" dirty="0">
                <a:solidFill>
                  <a:srgbClr val="609BEB"/>
                </a:solidFill>
                <a:latin typeface="Google Sans"/>
                <a:hlinkClick r:id="rId3"/>
              </a:rPr>
              <a:t>See more</a:t>
            </a:r>
            <a:endParaRPr lang="en-US" altLang="en-US" dirty="0"/>
          </a:p>
          <a:p>
            <a:pPr fontAlgn="t"/>
            <a:r>
              <a:rPr lang="en-US" altLang="en-US" dirty="0">
                <a:solidFill>
                  <a:srgbClr val="2962FF"/>
                </a:solidFill>
                <a:latin typeface="Roboto"/>
                <a:hlinkClick r:id="rId4"/>
              </a:rPr>
              <a:t>  </a:t>
            </a:r>
            <a:endParaRPr lang="en-US" altLang="en-US" sz="8900" dirty="0">
              <a:solidFill>
                <a:srgbClr val="2962FF"/>
              </a:solidFill>
              <a:latin typeface="Roboto"/>
            </a:endParaRPr>
          </a:p>
        </p:txBody>
      </p:sp>
      <p:pic>
        <p:nvPicPr>
          <p:cNvPr id="4" name="Picture 3">
            <a:extLst>
              <a:ext uri="{FF2B5EF4-FFF2-40B4-BE49-F238E27FC236}">
                <a16:creationId xmlns:a16="http://schemas.microsoft.com/office/drawing/2014/main" id="{1E4C2743-4C0E-4B9B-8405-53A1069DF10B}"/>
              </a:ext>
            </a:extLst>
          </p:cNvPr>
          <p:cNvPicPr>
            <a:picLocks noChangeAspect="1"/>
          </p:cNvPicPr>
          <p:nvPr/>
        </p:nvPicPr>
        <p:blipFill>
          <a:blip r:embed="rId5"/>
          <a:stretch>
            <a:fillRect/>
          </a:stretch>
        </p:blipFill>
        <p:spPr>
          <a:xfrm>
            <a:off x="7233691" y="4916488"/>
            <a:ext cx="2390775" cy="1666875"/>
          </a:xfrm>
          <a:prstGeom prst="rect">
            <a:avLst/>
          </a:prstGeom>
        </p:spPr>
      </p:pic>
      <p:sp>
        <p:nvSpPr>
          <p:cNvPr id="7" name="Rectangle 6">
            <a:extLst>
              <a:ext uri="{FF2B5EF4-FFF2-40B4-BE49-F238E27FC236}">
                <a16:creationId xmlns:a16="http://schemas.microsoft.com/office/drawing/2014/main" id="{FE51AF71-A3D2-400A-A986-C035F3684018}"/>
              </a:ext>
            </a:extLst>
          </p:cNvPr>
          <p:cNvSpPr/>
          <p:nvPr/>
        </p:nvSpPr>
        <p:spPr>
          <a:xfrm>
            <a:off x="2597849" y="1202269"/>
            <a:ext cx="6696744" cy="646331"/>
          </a:xfrm>
          <a:prstGeom prst="rect">
            <a:avLst/>
          </a:prstGeom>
        </p:spPr>
        <p:txBody>
          <a:bodyPr wrap="square">
            <a:spAutoFit/>
          </a:bodyPr>
          <a:lstStyle/>
          <a:p>
            <a:r>
              <a:rPr lang="en-GB" b="1" i="1" dirty="0"/>
              <a:t>Research shows that pupils completing their home learning improves progress by 3 months. </a:t>
            </a:r>
          </a:p>
        </p:txBody>
      </p:sp>
    </p:spTree>
    <p:extLst>
      <p:ext uri="{BB962C8B-B14F-4D97-AF65-F5344CB8AC3E}">
        <p14:creationId xmlns:p14="http://schemas.microsoft.com/office/powerpoint/2010/main" val="335103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5088" y="271784"/>
            <a:ext cx="7272808" cy="646331"/>
          </a:xfrm>
          <a:prstGeom prst="rect">
            <a:avLst/>
          </a:prstGeom>
          <a:noFill/>
        </p:spPr>
        <p:txBody>
          <a:bodyPr wrap="square" rtlCol="0">
            <a:spAutoFit/>
          </a:bodyPr>
          <a:lstStyle/>
          <a:p>
            <a:pPr algn="ctr"/>
            <a:r>
              <a:rPr lang="en-GB" sz="3600" b="1" dirty="0">
                <a:solidFill>
                  <a:schemeClr val="tx2"/>
                </a:solidFill>
              </a:rPr>
              <a:t>P.E kit</a:t>
            </a:r>
          </a:p>
        </p:txBody>
      </p:sp>
      <p:sp>
        <p:nvSpPr>
          <p:cNvPr id="5" name="TextBox 4"/>
          <p:cNvSpPr txBox="1"/>
          <p:nvPr/>
        </p:nvSpPr>
        <p:spPr>
          <a:xfrm>
            <a:off x="2235633" y="1268761"/>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1991544" y="836712"/>
            <a:ext cx="7776864" cy="4493538"/>
          </a:xfrm>
          <a:prstGeom prst="rect">
            <a:avLst/>
          </a:prstGeom>
          <a:noFill/>
        </p:spPr>
        <p:txBody>
          <a:bodyPr wrap="square" lIns="91440" tIns="45720" rIns="91440" bIns="45720" rtlCol="0" anchor="t">
            <a:spAutoFit/>
          </a:bodyPr>
          <a:lstStyle/>
          <a:p>
            <a:r>
              <a:rPr lang="en-GB" sz="2200" b="1" dirty="0">
                <a:solidFill>
                  <a:srgbClr val="FF0000"/>
                </a:solidFill>
              </a:rPr>
              <a:t>P.E: Monday and Friday </a:t>
            </a:r>
            <a:endParaRPr lang="en-GB" sz="2200" dirty="0">
              <a:solidFill>
                <a:srgbClr val="FF0000"/>
              </a:solidFill>
            </a:endParaRPr>
          </a:p>
          <a:p>
            <a:endParaRPr lang="en-GB" sz="2200" dirty="0"/>
          </a:p>
          <a:p>
            <a:r>
              <a:rPr lang="en-GB" sz="2200" dirty="0"/>
              <a:t>P.E Kit: Navy shorts (long tracksuit trousers in the winter)</a:t>
            </a:r>
          </a:p>
          <a:p>
            <a:r>
              <a:rPr lang="en-GB" sz="2200" dirty="0"/>
              <a:t>             T-shirt, which is their team colour</a:t>
            </a:r>
          </a:p>
          <a:p>
            <a:r>
              <a:rPr lang="en-GB" sz="2200" dirty="0"/>
              <a:t>             Trainers for outdoor PE</a:t>
            </a:r>
          </a:p>
          <a:p>
            <a:r>
              <a:rPr lang="en-GB" sz="2200" dirty="0"/>
              <a:t>             Warm clothing in winter months such as a navy tracksuit.</a:t>
            </a:r>
          </a:p>
          <a:p>
            <a:endParaRPr lang="en-GB" sz="2200" dirty="0"/>
          </a:p>
          <a:p>
            <a:r>
              <a:rPr lang="en-GB" sz="2200" dirty="0"/>
              <a:t>If your child has an ear piercing it </a:t>
            </a:r>
            <a:r>
              <a:rPr lang="en-GB" sz="2200" b="1" i="1" dirty="0"/>
              <a:t>must</a:t>
            </a:r>
            <a:r>
              <a:rPr lang="en-GB" sz="2200" dirty="0"/>
              <a:t> be removed for the days that they have PE. Or please provide micro-pore tape that can be kept in school to cover the earring.</a:t>
            </a:r>
          </a:p>
          <a:p>
            <a:endParaRPr lang="en-GB" sz="2200" dirty="0"/>
          </a:p>
          <a:p>
            <a:endParaRPr lang="en-GB" sz="2200" b="1" dirty="0">
              <a:solidFill>
                <a:schemeClr val="tx2"/>
              </a:solidFill>
            </a:endParaRPr>
          </a:p>
          <a:p>
            <a:endParaRPr lang="en-GB" sz="2200" dirty="0"/>
          </a:p>
        </p:txBody>
      </p:sp>
      <p:pic>
        <p:nvPicPr>
          <p:cNvPr id="6"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37528" y="5445224"/>
            <a:ext cx="730472" cy="733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76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5633" y="332656"/>
            <a:ext cx="7272808" cy="646331"/>
          </a:xfrm>
          <a:prstGeom prst="rect">
            <a:avLst/>
          </a:prstGeom>
          <a:noFill/>
        </p:spPr>
        <p:txBody>
          <a:bodyPr wrap="square" rtlCol="0">
            <a:spAutoFit/>
          </a:bodyPr>
          <a:lstStyle/>
          <a:p>
            <a:pPr algn="ctr"/>
            <a:r>
              <a:rPr lang="en-GB" sz="3600" b="1" dirty="0">
                <a:solidFill>
                  <a:schemeClr val="tx2"/>
                </a:solidFill>
              </a:rPr>
              <a:t>Healthy Minds</a:t>
            </a:r>
          </a:p>
        </p:txBody>
      </p:sp>
      <p:sp>
        <p:nvSpPr>
          <p:cNvPr id="5" name="TextBox 4"/>
          <p:cNvSpPr txBox="1"/>
          <p:nvPr/>
        </p:nvSpPr>
        <p:spPr>
          <a:xfrm>
            <a:off x="2235633" y="947440"/>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1983605" y="985364"/>
            <a:ext cx="7776864" cy="4493538"/>
          </a:xfrm>
          <a:prstGeom prst="rect">
            <a:avLst/>
          </a:prstGeom>
          <a:noFill/>
        </p:spPr>
        <p:txBody>
          <a:bodyPr wrap="square" lIns="91440" tIns="45720" rIns="91440" bIns="45720" rtlCol="0" anchor="t">
            <a:spAutoFit/>
          </a:bodyPr>
          <a:lstStyle/>
          <a:p>
            <a:endParaRPr lang="en-GB" sz="2200" dirty="0"/>
          </a:p>
          <a:p>
            <a:pPr marL="342900" indent="-342900">
              <a:buFont typeface="Arial" pitchFamily="34" charset="0"/>
              <a:buChar char="•"/>
            </a:pPr>
            <a:r>
              <a:rPr lang="en-GB" sz="2200" dirty="0"/>
              <a:t>Please ensure that your child has a clear water bottle in school.</a:t>
            </a:r>
          </a:p>
          <a:p>
            <a:r>
              <a:rPr lang="en-GB" sz="2200" dirty="0"/>
              <a:t>      Bottles should be taken home and cleaned regularly. </a:t>
            </a:r>
          </a:p>
          <a:p>
            <a:pPr marL="342900" indent="-342900">
              <a:buFont typeface="Arial" pitchFamily="34" charset="0"/>
              <a:buChar char="•"/>
            </a:pPr>
            <a:endParaRPr lang="en-GB" sz="2200" dirty="0"/>
          </a:p>
          <a:p>
            <a:pPr marL="342900" indent="-342900">
              <a:buFont typeface="Arial" pitchFamily="34" charset="0"/>
              <a:buChar char="•"/>
            </a:pPr>
            <a:r>
              <a:rPr lang="en-GB" sz="2200" dirty="0">
                <a:solidFill>
                  <a:srgbClr val="FF0000"/>
                </a:solidFill>
              </a:rPr>
              <a:t>Pupils may bring in their own fruit snack each day. It is no longer provided every day. If there is spare fruit from KS! It will be offered to KS2</a:t>
            </a:r>
            <a:endParaRPr lang="en-GB" sz="2200" dirty="0">
              <a:solidFill>
                <a:srgbClr val="FF0000"/>
              </a:solidFill>
              <a:ea typeface="Calibri"/>
              <a:cs typeface="Calibri"/>
            </a:endParaRPr>
          </a:p>
          <a:p>
            <a:pPr marL="342900" indent="-342900">
              <a:buFont typeface="Arial" pitchFamily="34" charset="0"/>
              <a:buChar char="•"/>
            </a:pPr>
            <a:endParaRPr lang="en-GB" sz="2200" dirty="0"/>
          </a:p>
          <a:p>
            <a:pPr marL="342900" indent="-342900">
              <a:buFont typeface="Arial" pitchFamily="34" charset="0"/>
              <a:buChar char="•"/>
            </a:pPr>
            <a:r>
              <a:rPr lang="en-GB" sz="2200" dirty="0"/>
              <a:t>On the days that your child does not do PE, they will walk, skip or run around the Daily Mile for 10 minutes.</a:t>
            </a:r>
          </a:p>
          <a:p>
            <a:pPr marL="342900" indent="-342900"/>
            <a:endParaRPr lang="en-GB" sz="2200" dirty="0">
              <a:solidFill>
                <a:srgbClr val="FF0000"/>
              </a:solidFill>
            </a:endParaRPr>
          </a:p>
          <a:p>
            <a:endParaRPr lang="en-GB" sz="2200" dirty="0"/>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40416" y="5445225"/>
            <a:ext cx="876370" cy="8796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03AA699-B00E-4245-92C5-439A47496AC1}"/>
              </a:ext>
            </a:extLst>
          </p:cNvPr>
          <p:cNvPicPr>
            <a:picLocks noChangeAspect="1"/>
          </p:cNvPicPr>
          <p:nvPr/>
        </p:nvPicPr>
        <p:blipFill>
          <a:blip r:embed="rId4"/>
          <a:stretch>
            <a:fillRect/>
          </a:stretch>
        </p:blipFill>
        <p:spPr>
          <a:xfrm rot="21347585">
            <a:off x="2794514" y="4437800"/>
            <a:ext cx="1170882" cy="2302878"/>
          </a:xfrm>
          <a:prstGeom prst="rect">
            <a:avLst/>
          </a:prstGeom>
        </p:spPr>
      </p:pic>
      <p:pic>
        <p:nvPicPr>
          <p:cNvPr id="7" name="Picture 6">
            <a:extLst>
              <a:ext uri="{FF2B5EF4-FFF2-40B4-BE49-F238E27FC236}">
                <a16:creationId xmlns:a16="http://schemas.microsoft.com/office/drawing/2014/main" id="{95A100E2-EC7E-46DC-A3BE-5037F4B0D5B1}"/>
              </a:ext>
            </a:extLst>
          </p:cNvPr>
          <p:cNvPicPr>
            <a:picLocks noChangeAspect="1"/>
          </p:cNvPicPr>
          <p:nvPr/>
        </p:nvPicPr>
        <p:blipFill>
          <a:blip r:embed="rId5"/>
          <a:stretch>
            <a:fillRect/>
          </a:stretch>
        </p:blipFill>
        <p:spPr>
          <a:xfrm rot="529353">
            <a:off x="6504243" y="4658734"/>
            <a:ext cx="2160399" cy="1734198"/>
          </a:xfrm>
          <a:prstGeom prst="rect">
            <a:avLst/>
          </a:prstGeom>
        </p:spPr>
      </p:pic>
    </p:spTree>
    <p:extLst>
      <p:ext uri="{BB962C8B-B14F-4D97-AF65-F5344CB8AC3E}">
        <p14:creationId xmlns:p14="http://schemas.microsoft.com/office/powerpoint/2010/main" val="815398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5633" y="332656"/>
            <a:ext cx="7272808" cy="646331"/>
          </a:xfrm>
          <a:prstGeom prst="rect">
            <a:avLst/>
          </a:prstGeom>
          <a:noFill/>
        </p:spPr>
        <p:txBody>
          <a:bodyPr wrap="square" rtlCol="0">
            <a:spAutoFit/>
          </a:bodyPr>
          <a:lstStyle/>
          <a:p>
            <a:pPr algn="ctr"/>
            <a:r>
              <a:rPr lang="en-GB" sz="3600" b="1" dirty="0">
                <a:solidFill>
                  <a:schemeClr val="tx2"/>
                </a:solidFill>
              </a:rPr>
              <a:t>Attendance </a:t>
            </a:r>
          </a:p>
        </p:txBody>
      </p:sp>
      <p:sp>
        <p:nvSpPr>
          <p:cNvPr id="5" name="TextBox 4"/>
          <p:cNvSpPr txBox="1"/>
          <p:nvPr/>
        </p:nvSpPr>
        <p:spPr>
          <a:xfrm>
            <a:off x="2235633" y="1268761"/>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1849720" y="978987"/>
            <a:ext cx="7776864" cy="2246769"/>
          </a:xfrm>
          <a:prstGeom prst="rect">
            <a:avLst/>
          </a:prstGeom>
          <a:noFill/>
        </p:spPr>
        <p:txBody>
          <a:bodyPr wrap="square" rtlCol="0">
            <a:spAutoFit/>
          </a:bodyPr>
          <a:lstStyle/>
          <a:p>
            <a:pPr marL="342900" indent="-342900" fontAlgn="base">
              <a:buFont typeface="Arial" pitchFamily="34" charset="0"/>
              <a:buChar char="•"/>
            </a:pPr>
            <a:r>
              <a:rPr lang="en-GB" sz="2000" dirty="0"/>
              <a:t>The gates open at 8:35am and close at 8:55am. The register is taken at 9:00am. </a:t>
            </a:r>
          </a:p>
          <a:p>
            <a:pPr fontAlgn="base"/>
            <a:endParaRPr lang="en-GB" sz="2000" dirty="0"/>
          </a:p>
          <a:p>
            <a:pPr marL="342900" indent="-342900" fontAlgn="base">
              <a:buFont typeface="Arial" pitchFamily="34" charset="0"/>
              <a:buChar char="•"/>
            </a:pPr>
            <a:r>
              <a:rPr lang="en-GB" sz="2000" dirty="0"/>
              <a:t>If your child arrives after 9.15am, this will be recorded as an unauthorised absence.</a:t>
            </a:r>
          </a:p>
          <a:p>
            <a:pPr marL="342900" indent="-342900" fontAlgn="base">
              <a:buFont typeface="Arial" pitchFamily="34" charset="0"/>
              <a:buChar char="•"/>
            </a:pPr>
            <a:endParaRPr lang="en-GB" sz="2000" dirty="0"/>
          </a:p>
          <a:p>
            <a:pPr marL="342900" indent="-342900" fontAlgn="base">
              <a:buFont typeface="Arial" pitchFamily="34" charset="0"/>
              <a:buChar char="•"/>
            </a:pPr>
            <a:r>
              <a:rPr lang="en-GB" sz="2000" dirty="0"/>
              <a:t>Attendance of 96%+  is judged to be good. </a:t>
            </a:r>
          </a:p>
        </p:txBody>
      </p:sp>
      <p:pic>
        <p:nvPicPr>
          <p:cNvPr id="6" name="Picture 2" descr="L:\L\logo\school logo final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6062" y="5460700"/>
            <a:ext cx="1092394" cy="1096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4">
            <a:extLst>
              <a:ext uri="{28A0092B-C50C-407E-A947-70E740481C1C}">
                <a14:useLocalDpi xmlns:a14="http://schemas.microsoft.com/office/drawing/2010/main" val="0"/>
              </a:ext>
            </a:extLst>
          </a:blip>
          <a:srcRect l="32062" t="60723" r="32562" b="3667"/>
          <a:stretch/>
        </p:blipFill>
        <p:spPr bwMode="auto">
          <a:xfrm>
            <a:off x="3417628" y="3730974"/>
            <a:ext cx="4908818" cy="27383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134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2513-8E74-4A06-977D-F16C2DE27B1A}"/>
              </a:ext>
            </a:extLst>
          </p:cNvPr>
          <p:cNvSpPr>
            <a:spLocks noGrp="1"/>
          </p:cNvSpPr>
          <p:nvPr>
            <p:ph type="title"/>
          </p:nvPr>
        </p:nvSpPr>
        <p:spPr/>
        <p:txBody>
          <a:bodyPr/>
          <a:lstStyle/>
          <a:p>
            <a:pPr algn="ctr"/>
            <a:r>
              <a:rPr lang="en-GB" sz="3600" b="1" dirty="0">
                <a:solidFill>
                  <a:srgbClr val="002060"/>
                </a:solidFill>
                <a:latin typeface="+mn-lt"/>
              </a:rPr>
              <a:t>Attendance</a:t>
            </a:r>
            <a:r>
              <a:rPr lang="en-GB" b="1" dirty="0">
                <a:solidFill>
                  <a:srgbClr val="002060"/>
                </a:solidFill>
              </a:rPr>
              <a:t> </a:t>
            </a:r>
          </a:p>
        </p:txBody>
      </p:sp>
      <p:sp>
        <p:nvSpPr>
          <p:cNvPr id="3" name="Content Placeholder 2">
            <a:extLst>
              <a:ext uri="{FF2B5EF4-FFF2-40B4-BE49-F238E27FC236}">
                <a16:creationId xmlns:a16="http://schemas.microsoft.com/office/drawing/2014/main" id="{9BD18302-6E6F-402A-8134-01915DA9951A}"/>
              </a:ext>
            </a:extLst>
          </p:cNvPr>
          <p:cNvSpPr>
            <a:spLocks noGrp="1"/>
          </p:cNvSpPr>
          <p:nvPr>
            <p:ph idx="1"/>
          </p:nvPr>
        </p:nvSpPr>
        <p:spPr/>
        <p:txBody>
          <a:bodyPr/>
          <a:lstStyle/>
          <a:p>
            <a:r>
              <a:rPr lang="en-GB" b="1" dirty="0">
                <a:solidFill>
                  <a:srgbClr val="002060"/>
                </a:solidFill>
              </a:rPr>
              <a:t>Termly Prizes:</a:t>
            </a:r>
          </a:p>
          <a:p>
            <a:endParaRPr lang="en-GB" b="1" dirty="0">
              <a:solidFill>
                <a:srgbClr val="002060"/>
              </a:solidFill>
            </a:endParaRPr>
          </a:p>
          <a:p>
            <a:pPr marL="114300" indent="0">
              <a:buNone/>
            </a:pPr>
            <a:r>
              <a:rPr lang="en-GB" dirty="0"/>
              <a:t>At the end of teach term, all children with </a:t>
            </a:r>
            <a:r>
              <a:rPr lang="en-GB" dirty="0">
                <a:solidFill>
                  <a:schemeClr val="accent3"/>
                </a:solidFill>
              </a:rPr>
              <a:t>97%+ </a:t>
            </a:r>
            <a:r>
              <a:rPr lang="en-GB" dirty="0"/>
              <a:t>attendance go into a raffle to win a prize.</a:t>
            </a:r>
          </a:p>
          <a:p>
            <a:pPr marL="114300" indent="0">
              <a:buNone/>
            </a:pPr>
            <a:endParaRPr lang="en-GB" dirty="0"/>
          </a:p>
          <a:p>
            <a:pPr marL="114300" indent="0">
              <a:buNone/>
            </a:pPr>
            <a:r>
              <a:rPr lang="en-GB" dirty="0"/>
              <a:t>Pupils who have </a:t>
            </a:r>
            <a:r>
              <a:rPr lang="en-GB" dirty="0">
                <a:solidFill>
                  <a:schemeClr val="accent3"/>
                </a:solidFill>
              </a:rPr>
              <a:t>100% </a:t>
            </a:r>
            <a:r>
              <a:rPr lang="en-GB" dirty="0"/>
              <a:t>receive a certificate during Collective Worship. </a:t>
            </a:r>
          </a:p>
        </p:txBody>
      </p:sp>
      <p:pic>
        <p:nvPicPr>
          <p:cNvPr id="4" name="Picture 2" descr="L:\L\logo\school logo final2.bmp">
            <a:extLst>
              <a:ext uri="{FF2B5EF4-FFF2-40B4-BE49-F238E27FC236}">
                <a16:creationId xmlns:a16="http://schemas.microsoft.com/office/drawing/2014/main" id="{61B78304-87A5-4C80-BB3C-E61D4EDC7A3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26589" y="5445224"/>
            <a:ext cx="858040" cy="86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2470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19C3-ACD7-476C-9494-470B5D036F85}"/>
              </a:ext>
            </a:extLst>
          </p:cNvPr>
          <p:cNvSpPr>
            <a:spLocks noGrp="1"/>
          </p:cNvSpPr>
          <p:nvPr>
            <p:ph type="title"/>
          </p:nvPr>
        </p:nvSpPr>
        <p:spPr/>
        <p:txBody>
          <a:bodyPr/>
          <a:lstStyle/>
          <a:p>
            <a:pPr algn="ctr"/>
            <a:r>
              <a:rPr lang="en-GB" b="1" dirty="0">
                <a:latin typeface="+mn-lt"/>
              </a:rPr>
              <a:t>E-safety</a:t>
            </a:r>
          </a:p>
        </p:txBody>
      </p:sp>
      <p:sp>
        <p:nvSpPr>
          <p:cNvPr id="3" name="Content Placeholder 2">
            <a:extLst>
              <a:ext uri="{FF2B5EF4-FFF2-40B4-BE49-F238E27FC236}">
                <a16:creationId xmlns:a16="http://schemas.microsoft.com/office/drawing/2014/main" id="{175AC22C-CAC0-4F09-96E4-6FE36A358917}"/>
              </a:ext>
            </a:extLst>
          </p:cNvPr>
          <p:cNvSpPr>
            <a:spLocks noGrp="1"/>
          </p:cNvSpPr>
          <p:nvPr>
            <p:ph idx="1"/>
          </p:nvPr>
        </p:nvSpPr>
        <p:spPr>
          <a:xfrm>
            <a:off x="1981200" y="1600200"/>
            <a:ext cx="4330824" cy="4800600"/>
          </a:xfrm>
        </p:spPr>
        <p:txBody>
          <a:bodyPr/>
          <a:lstStyle/>
          <a:p>
            <a:r>
              <a:rPr lang="en-GB" dirty="0"/>
              <a:t>SMART</a:t>
            </a:r>
          </a:p>
          <a:p>
            <a:r>
              <a:rPr lang="en-GB" dirty="0"/>
              <a:t>Monthly newsletters – sent out by the school with useful guidance and links to relevant information</a:t>
            </a:r>
          </a:p>
        </p:txBody>
      </p:sp>
      <p:pic>
        <p:nvPicPr>
          <p:cNvPr id="2050" name="Picture 2" descr="Online Safety for Children | Golborne Community Primary School">
            <a:extLst>
              <a:ext uri="{FF2B5EF4-FFF2-40B4-BE49-F238E27FC236}">
                <a16:creationId xmlns:a16="http://schemas.microsoft.com/office/drawing/2014/main" id="{CCBEF287-5C18-402A-A21B-C79AF6468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369">
            <a:off x="6312025" y="1684020"/>
            <a:ext cx="3449725" cy="48993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L\logo\school logo final2.bmp">
            <a:extLst>
              <a:ext uri="{FF2B5EF4-FFF2-40B4-BE49-F238E27FC236}">
                <a16:creationId xmlns:a16="http://schemas.microsoft.com/office/drawing/2014/main" id="{E70F7443-FDCB-456C-8F0F-759C4964BE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92921" y="5445225"/>
            <a:ext cx="805438" cy="8084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7FC297-DD9B-E224-FA18-9B3451EE36AF}"/>
              </a:ext>
            </a:extLst>
          </p:cNvPr>
          <p:cNvPicPr>
            <a:picLocks noChangeAspect="1"/>
          </p:cNvPicPr>
          <p:nvPr/>
        </p:nvPicPr>
        <p:blipFill>
          <a:blip r:embed="rId4"/>
          <a:stretch>
            <a:fillRect/>
          </a:stretch>
        </p:blipFill>
        <p:spPr>
          <a:xfrm>
            <a:off x="2531081" y="3716767"/>
            <a:ext cx="2664296" cy="2706586"/>
          </a:xfrm>
          <a:prstGeom prst="rect">
            <a:avLst/>
          </a:prstGeom>
        </p:spPr>
      </p:pic>
    </p:spTree>
    <p:extLst>
      <p:ext uri="{BB962C8B-B14F-4D97-AF65-F5344CB8AC3E}">
        <p14:creationId xmlns:p14="http://schemas.microsoft.com/office/powerpoint/2010/main" val="1372258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5633" y="332656"/>
            <a:ext cx="7272808" cy="646331"/>
          </a:xfrm>
          <a:prstGeom prst="rect">
            <a:avLst/>
          </a:prstGeom>
          <a:noFill/>
        </p:spPr>
        <p:txBody>
          <a:bodyPr wrap="square" rtlCol="0">
            <a:spAutoFit/>
          </a:bodyPr>
          <a:lstStyle/>
          <a:p>
            <a:pPr algn="ctr"/>
            <a:r>
              <a:rPr lang="en-GB" sz="3600" b="1" dirty="0">
                <a:solidFill>
                  <a:schemeClr val="tx2"/>
                </a:solidFill>
              </a:rPr>
              <a:t>Communication </a:t>
            </a:r>
          </a:p>
        </p:txBody>
      </p:sp>
      <p:sp>
        <p:nvSpPr>
          <p:cNvPr id="5" name="TextBox 4"/>
          <p:cNvSpPr txBox="1"/>
          <p:nvPr/>
        </p:nvSpPr>
        <p:spPr>
          <a:xfrm>
            <a:off x="2235633" y="1268761"/>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1983605" y="1628800"/>
            <a:ext cx="7776864" cy="5170646"/>
          </a:xfrm>
          <a:prstGeom prst="rect">
            <a:avLst/>
          </a:prstGeom>
          <a:noFill/>
        </p:spPr>
        <p:txBody>
          <a:bodyPr wrap="square" rtlCol="0">
            <a:spAutoFit/>
          </a:bodyPr>
          <a:lstStyle/>
          <a:p>
            <a:pPr marL="342900" indent="-342900">
              <a:buFont typeface="Arial" pitchFamily="34" charset="0"/>
              <a:buChar char="•"/>
            </a:pPr>
            <a:r>
              <a:rPr lang="en-GB" sz="2200" dirty="0"/>
              <a:t>Class Dojos for rewards and sanctions.</a:t>
            </a:r>
          </a:p>
          <a:p>
            <a:pPr marL="342900" indent="-342900">
              <a:buFont typeface="Arial" pitchFamily="34" charset="0"/>
              <a:buChar char="•"/>
            </a:pPr>
            <a:r>
              <a:rPr lang="en-GB" sz="2200" dirty="0"/>
              <a:t>The School’s website.</a:t>
            </a:r>
          </a:p>
          <a:p>
            <a:pPr marL="342900" indent="-342900">
              <a:buFont typeface="Arial" pitchFamily="34" charset="0"/>
              <a:buChar char="•"/>
            </a:pPr>
            <a:r>
              <a:rPr lang="en-GB" sz="2200" dirty="0"/>
              <a:t>School’s Facebook page.</a:t>
            </a:r>
          </a:p>
          <a:p>
            <a:pPr marL="342900" indent="-342900">
              <a:buFont typeface="Arial" pitchFamily="34" charset="0"/>
              <a:buChar char="•"/>
            </a:pPr>
            <a:r>
              <a:rPr lang="en-GB" sz="2200" dirty="0"/>
              <a:t>MCAS</a:t>
            </a:r>
          </a:p>
          <a:p>
            <a:pPr marL="342900" indent="-342900">
              <a:buFont typeface="Arial" pitchFamily="34" charset="0"/>
              <a:buChar char="•"/>
            </a:pPr>
            <a:r>
              <a:rPr lang="en-GB" sz="2200" dirty="0"/>
              <a:t>Class Pages.</a:t>
            </a:r>
          </a:p>
          <a:p>
            <a:r>
              <a:rPr lang="en-GB" sz="2200" dirty="0">
                <a:hlinkClick r:id="rId3"/>
              </a:rPr>
              <a:t>(http://www.southbersted.w-sussex.sch.uk/class-pages/</a:t>
            </a:r>
            <a:r>
              <a:rPr lang="en-GB" sz="2200" dirty="0"/>
              <a:t>)</a:t>
            </a:r>
          </a:p>
          <a:p>
            <a:pPr marL="342900" indent="-342900">
              <a:buFont typeface="Arial" pitchFamily="34" charset="0"/>
              <a:buChar char="•"/>
            </a:pPr>
            <a:r>
              <a:rPr lang="en-GB" sz="2200" dirty="0"/>
              <a:t>Weekly newsletters.</a:t>
            </a:r>
          </a:p>
          <a:p>
            <a:pPr marL="342900" indent="-342900">
              <a:buFont typeface="Arial" pitchFamily="34" charset="0"/>
              <a:buChar char="•"/>
            </a:pPr>
            <a:r>
              <a:rPr lang="en-GB" sz="2200" dirty="0"/>
              <a:t>Parent teacher consultations. </a:t>
            </a:r>
          </a:p>
          <a:p>
            <a:pPr marL="342900" indent="-342900">
              <a:buFont typeface="Arial" pitchFamily="34" charset="0"/>
              <a:buChar char="•"/>
            </a:pPr>
            <a:r>
              <a:rPr lang="en-GB" sz="2200" dirty="0"/>
              <a:t>Interim reports.</a:t>
            </a:r>
          </a:p>
          <a:p>
            <a:pPr marL="342900" indent="-342900">
              <a:buFont typeface="Arial" pitchFamily="34" charset="0"/>
              <a:buChar char="•"/>
            </a:pPr>
            <a:r>
              <a:rPr lang="en-GB" sz="2200" dirty="0"/>
              <a:t>End of year reports. </a:t>
            </a:r>
          </a:p>
          <a:p>
            <a:endParaRPr lang="en-GB" sz="2200" b="1" dirty="0"/>
          </a:p>
          <a:p>
            <a:endParaRPr lang="en-GB" sz="2200" b="1" dirty="0"/>
          </a:p>
          <a:p>
            <a:endParaRPr lang="en-GB" sz="2200" dirty="0"/>
          </a:p>
          <a:p>
            <a:endParaRPr lang="en-GB" sz="2200" dirty="0"/>
          </a:p>
          <a:p>
            <a:endParaRPr lang="en-GB" sz="2200" dirty="0"/>
          </a:p>
        </p:txBody>
      </p:sp>
      <p:pic>
        <p:nvPicPr>
          <p:cNvPr id="6"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75606" y="5373217"/>
            <a:ext cx="1092394" cy="1096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2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500"/>
                                        <p:tgtEl>
                                          <p:spTgt spid="3">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Effect transition="in" filter="fade">
                                      <p:cBhvr>
                                        <p:cTn id="5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35633" y="332656"/>
            <a:ext cx="7272808" cy="646331"/>
          </a:xfrm>
          <a:prstGeom prst="rect">
            <a:avLst/>
          </a:prstGeom>
          <a:noFill/>
        </p:spPr>
        <p:txBody>
          <a:bodyPr wrap="square" rtlCol="0">
            <a:spAutoFit/>
          </a:bodyPr>
          <a:lstStyle/>
          <a:p>
            <a:pPr algn="ctr"/>
            <a:r>
              <a:rPr lang="en-GB" sz="3600" b="1" dirty="0">
                <a:solidFill>
                  <a:schemeClr val="tx2"/>
                </a:solidFill>
              </a:rPr>
              <a:t>Rewards and Sanctions  </a:t>
            </a:r>
          </a:p>
        </p:txBody>
      </p:sp>
      <p:sp>
        <p:nvSpPr>
          <p:cNvPr id="5" name="TextBox 4"/>
          <p:cNvSpPr txBox="1"/>
          <p:nvPr/>
        </p:nvSpPr>
        <p:spPr>
          <a:xfrm>
            <a:off x="2235633" y="1268761"/>
            <a:ext cx="7272808" cy="2462213"/>
          </a:xfrm>
          <a:prstGeom prst="rect">
            <a:avLst/>
          </a:prstGeom>
          <a:noFill/>
        </p:spPr>
        <p:txBody>
          <a:bodyPr wrap="square" rtlCol="0">
            <a:spAutoFit/>
          </a:bodyPr>
          <a:lstStyle/>
          <a:p>
            <a:pPr marL="342900" indent="-342900">
              <a:buFont typeface="Arial" pitchFamily="34" charset="0"/>
              <a:buChar char="•"/>
            </a:pPr>
            <a:endParaRPr lang="en-GB" sz="2200" dirty="0"/>
          </a:p>
          <a:p>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pPr marL="342900" indent="-342900">
              <a:buFont typeface="Arial" pitchFamily="34" charset="0"/>
              <a:buChar char="•"/>
            </a:pPr>
            <a:endParaRPr lang="en-GB" sz="2200" dirty="0"/>
          </a:p>
          <a:p>
            <a:endParaRPr lang="en-GB" sz="2200" dirty="0"/>
          </a:p>
          <a:p>
            <a:endParaRPr lang="en-GB" sz="2200" dirty="0"/>
          </a:p>
        </p:txBody>
      </p:sp>
      <p:sp>
        <p:nvSpPr>
          <p:cNvPr id="3" name="TextBox 2"/>
          <p:cNvSpPr txBox="1"/>
          <p:nvPr/>
        </p:nvSpPr>
        <p:spPr>
          <a:xfrm>
            <a:off x="1973644" y="1391871"/>
            <a:ext cx="7776864" cy="3139321"/>
          </a:xfrm>
          <a:prstGeom prst="rect">
            <a:avLst/>
          </a:prstGeom>
          <a:noFill/>
        </p:spPr>
        <p:txBody>
          <a:bodyPr wrap="square" rtlCol="0">
            <a:spAutoFit/>
          </a:bodyPr>
          <a:lstStyle/>
          <a:p>
            <a:r>
              <a:rPr lang="en-GB" sz="2200" b="1" dirty="0">
                <a:solidFill>
                  <a:schemeClr val="tx2"/>
                </a:solidFill>
              </a:rPr>
              <a:t>Rewards:</a:t>
            </a:r>
          </a:p>
          <a:p>
            <a:endParaRPr lang="en-GB" sz="2200" dirty="0"/>
          </a:p>
          <a:p>
            <a:pPr marL="342900" indent="-342900">
              <a:buFont typeface="Arial" pitchFamily="34" charset="0"/>
              <a:buChar char="•"/>
            </a:pPr>
            <a:r>
              <a:rPr lang="en-GB" sz="2200" dirty="0"/>
              <a:t>Class Dojos – linked to our whole school House System.</a:t>
            </a:r>
          </a:p>
          <a:p>
            <a:pPr marL="342900" indent="-342900">
              <a:buFontTx/>
              <a:buChar char="-"/>
            </a:pPr>
            <a:r>
              <a:rPr lang="en-GB" sz="2200" i="1" dirty="0"/>
              <a:t>Aiming for Excellence, </a:t>
            </a:r>
          </a:p>
          <a:p>
            <a:pPr marL="342900" indent="-342900">
              <a:buFontTx/>
              <a:buChar char="-"/>
            </a:pPr>
            <a:r>
              <a:rPr lang="en-GB" sz="2200" i="1" dirty="0"/>
              <a:t>Acts of Kindness,</a:t>
            </a:r>
          </a:p>
          <a:p>
            <a:pPr marL="342900" indent="-342900">
              <a:buFontTx/>
              <a:buChar char="-"/>
            </a:pPr>
            <a:r>
              <a:rPr lang="en-GB" sz="2200" i="1" dirty="0"/>
              <a:t>Perseverance </a:t>
            </a:r>
          </a:p>
          <a:p>
            <a:pPr marL="342900" indent="-342900">
              <a:buFont typeface="Arial" pitchFamily="34" charset="0"/>
              <a:buChar char="•"/>
            </a:pPr>
            <a:r>
              <a:rPr lang="en-GB" sz="2200" dirty="0"/>
              <a:t>Weekly Gold Book.</a:t>
            </a:r>
          </a:p>
          <a:p>
            <a:endParaRPr lang="en-GB" sz="2200" dirty="0"/>
          </a:p>
          <a:p>
            <a:r>
              <a:rPr lang="en-GB" sz="2200" dirty="0"/>
              <a:t> </a:t>
            </a: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865" t="25577" r="47858" b="29032"/>
          <a:stretch/>
        </p:blipFill>
        <p:spPr bwMode="auto">
          <a:xfrm rot="288204">
            <a:off x="8428140" y="2928510"/>
            <a:ext cx="1321576" cy="133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descr="L:\L\logo\school logo final2.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05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53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heel(1)">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D2D428-8380-4D9B-8D86-720D22563DED}"/>
              </a:ext>
            </a:extLst>
          </p:cNvPr>
          <p:cNvSpPr>
            <a:spLocks noGrp="1"/>
          </p:cNvSpPr>
          <p:nvPr>
            <p:ph idx="1"/>
          </p:nvPr>
        </p:nvSpPr>
        <p:spPr/>
        <p:txBody>
          <a:bodyPr/>
          <a:lstStyle/>
          <a:p>
            <a:r>
              <a:rPr lang="en-GB" b="1" dirty="0">
                <a:solidFill>
                  <a:schemeClr val="tx2"/>
                </a:solidFill>
              </a:rPr>
              <a:t>Sanctions:</a:t>
            </a:r>
          </a:p>
          <a:p>
            <a:pPr marL="114300" indent="0">
              <a:buNone/>
            </a:pPr>
            <a:endParaRPr lang="en-GB" b="1" dirty="0">
              <a:solidFill>
                <a:schemeClr val="tx2"/>
              </a:solidFill>
            </a:endParaRPr>
          </a:p>
        </p:txBody>
      </p:sp>
      <p:sp>
        <p:nvSpPr>
          <p:cNvPr id="4" name="Title 3">
            <a:extLst>
              <a:ext uri="{FF2B5EF4-FFF2-40B4-BE49-F238E27FC236}">
                <a16:creationId xmlns:a16="http://schemas.microsoft.com/office/drawing/2014/main" id="{5BF788FD-5E7A-463E-8F49-7331EB27B8D4}"/>
              </a:ext>
            </a:extLst>
          </p:cNvPr>
          <p:cNvSpPr txBox="1">
            <a:spLocks noGrp="1"/>
          </p:cNvSpPr>
          <p:nvPr>
            <p:ph type="title"/>
          </p:nvPr>
        </p:nvSpPr>
        <p:spPr>
          <a:xfrm>
            <a:off x="1981200" y="549070"/>
            <a:ext cx="7620000" cy="594137"/>
          </a:xfrm>
          <a:prstGeom prst="rect">
            <a:avLst/>
          </a:prstGeom>
          <a:noFill/>
        </p:spPr>
        <p:txBody>
          <a:bodyPr wrap="square" rtlCol="0">
            <a:spAutoFit/>
          </a:bodyPr>
          <a:lstStyle/>
          <a:p>
            <a:pPr algn="ctr"/>
            <a:r>
              <a:rPr lang="en-GB" sz="3600" b="1" dirty="0">
                <a:solidFill>
                  <a:schemeClr val="tx2"/>
                </a:solidFill>
                <a:latin typeface="+mn-lt"/>
              </a:rPr>
              <a:t>Rewards and Sanctions  </a:t>
            </a:r>
          </a:p>
        </p:txBody>
      </p:sp>
      <p:pic>
        <p:nvPicPr>
          <p:cNvPr id="6" name="Picture 2" descr="L:\L\logo\school logo final2.bmp">
            <a:extLst>
              <a:ext uri="{FF2B5EF4-FFF2-40B4-BE49-F238E27FC236}">
                <a16:creationId xmlns:a16="http://schemas.microsoft.com/office/drawing/2014/main" id="{7104E71A-0DF0-446C-889D-DB271767C20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5136" y="5429353"/>
            <a:ext cx="869830" cy="8730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3B4D71C-6062-42CA-AAB9-CE5A5D6CA02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00" t="6951" r="7301" b="8101"/>
          <a:stretch/>
        </p:blipFill>
        <p:spPr>
          <a:xfrm>
            <a:off x="3719736" y="2582338"/>
            <a:ext cx="5112568" cy="3752690"/>
          </a:xfrm>
          <a:prstGeom prst="rect">
            <a:avLst/>
          </a:prstGeom>
        </p:spPr>
      </p:pic>
    </p:spTree>
    <p:extLst>
      <p:ext uri="{BB962C8B-B14F-4D97-AF65-F5344CB8AC3E}">
        <p14:creationId xmlns:p14="http://schemas.microsoft.com/office/powerpoint/2010/main" val="9509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L\logo\school logo final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3713" y="836712"/>
            <a:ext cx="4485323" cy="450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33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A04F6A5CFADC49A1169C8516BF0DCC" ma:contentTypeVersion="16" ma:contentTypeDescription="Create a new document." ma:contentTypeScope="" ma:versionID="94cee8c0cff642d263f2c3883a5a5219">
  <xsd:schema xmlns:xsd="http://www.w3.org/2001/XMLSchema" xmlns:xs="http://www.w3.org/2001/XMLSchema" xmlns:p="http://schemas.microsoft.com/office/2006/metadata/properties" xmlns:ns2="43887425-9f0d-46ed-bc72-ae904428c4b3" xmlns:ns3="0e09272a-1ab9-442b-8137-0ec0b642c5b8" targetNamespace="http://schemas.microsoft.com/office/2006/metadata/properties" ma:root="true" ma:fieldsID="8fa139447de0410538aa319ebf91a73f" ns2:_="" ns3:_="">
    <xsd:import namespace="43887425-9f0d-46ed-bc72-ae904428c4b3"/>
    <xsd:import namespace="0e09272a-1ab9-442b-8137-0ec0b642c5b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Date" minOccurs="0"/>
                <xsd:element ref="ns2:date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887425-9f0d-46ed-bc72-ae904428c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f8dcf89-8f6a-4d6a-8a77-9d71fdaff72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Date" ma:index="22" nillable="true" ma:displayName="Date" ma:format="DateOnly" ma:internalName="Date">
      <xsd:simpleType>
        <xsd:restriction base="dms:DateTime"/>
      </xsd:simpleType>
    </xsd:element>
    <xsd:element name="date0" ma:index="23" nillable="true" ma:displayName="date" ma:format="DateOnly" ma:internalName="date0">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0e09272a-1ab9-442b-8137-0ec0b642c5b8"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6df45dc-37a3-4f31-b0a1-c1b703245e1a}" ma:internalName="TaxCatchAll" ma:showField="CatchAllData" ma:web="0e09272a-1ab9-442b-8137-0ec0b642c5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43887425-9f0d-46ed-bc72-ae904428c4b3" xsi:nil="true"/>
    <TaxCatchAll xmlns="0e09272a-1ab9-442b-8137-0ec0b642c5b8" xsi:nil="true"/>
    <lcf76f155ced4ddcb4097134ff3c332f xmlns="43887425-9f0d-46ed-bc72-ae904428c4b3">
      <Terms xmlns="http://schemas.microsoft.com/office/infopath/2007/PartnerControls"/>
    </lcf76f155ced4ddcb4097134ff3c332f>
    <date0 xmlns="43887425-9f0d-46ed-bc72-ae904428c4b3" xsi:nil="true"/>
  </documentManagement>
</p:properties>
</file>

<file path=customXml/itemProps1.xml><?xml version="1.0" encoding="utf-8"?>
<ds:datastoreItem xmlns:ds="http://schemas.openxmlformats.org/officeDocument/2006/customXml" ds:itemID="{AB91BAE7-9617-4EF4-AB7B-38D333A24C39}"/>
</file>

<file path=customXml/itemProps2.xml><?xml version="1.0" encoding="utf-8"?>
<ds:datastoreItem xmlns:ds="http://schemas.openxmlformats.org/officeDocument/2006/customXml" ds:itemID="{C9C8D54D-D4ED-4120-AD40-84BC5C43258D}"/>
</file>

<file path=customXml/itemProps3.xml><?xml version="1.0" encoding="utf-8"?>
<ds:datastoreItem xmlns:ds="http://schemas.openxmlformats.org/officeDocument/2006/customXml" ds:itemID="{19FE1627-B870-4087-B469-68C369F07645}"/>
</file>

<file path=docProps/app.xml><?xml version="1.0" encoding="utf-8"?>
<Properties xmlns="http://schemas.openxmlformats.org/officeDocument/2006/extended-properties" xmlns:vt="http://schemas.openxmlformats.org/officeDocument/2006/docPropsVTypes">
  <TotalTime>2</TotalTime>
  <Words>1244</Words>
  <Application>Microsoft Office PowerPoint</Application>
  <PresentationFormat>Widescreen</PresentationFormat>
  <Paragraphs>226</Paragraphs>
  <Slides>25</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Aptos Display</vt:lpstr>
      <vt:lpstr>Arial</vt:lpstr>
      <vt:lpstr>Calibri</vt:lpstr>
      <vt:lpstr>Google Sans</vt:lpstr>
      <vt:lpstr>Roboto</vt:lpstr>
      <vt:lpstr>Office Theme</vt:lpstr>
      <vt:lpstr>PowerPoint Presentation</vt:lpstr>
      <vt:lpstr>PowerPoint Presentation</vt:lpstr>
      <vt:lpstr>School’s Vision Statement</vt:lpstr>
      <vt:lpstr>PowerPoint Presentation</vt:lpstr>
      <vt:lpstr>PowerPoint Presentation</vt:lpstr>
      <vt:lpstr>Reading Bookmarks</vt:lpstr>
      <vt:lpstr>PowerPoint Presentation</vt:lpstr>
      <vt:lpstr>Knowledge Organiser Autumn 1</vt:lpstr>
      <vt:lpstr>PowerPoint Presentation</vt:lpstr>
      <vt:lpstr>Accelerated Reader</vt:lpstr>
      <vt:lpstr>PowerPoint Presentation</vt:lpstr>
      <vt:lpstr>I don’t want to read tonight!</vt:lpstr>
      <vt:lpstr>Home Learning </vt:lpstr>
      <vt:lpstr>PowerPoint Presentation</vt:lpstr>
      <vt:lpstr>PowerPoint Presentation</vt:lpstr>
      <vt:lpstr>Home Learning </vt:lpstr>
      <vt:lpstr>PowerPoint Presentation</vt:lpstr>
      <vt:lpstr>PowerPoint Presentation</vt:lpstr>
      <vt:lpstr>PowerPoint Presentation</vt:lpstr>
      <vt:lpstr>Attendance </vt:lpstr>
      <vt:lpstr>E-safety</vt:lpstr>
      <vt:lpstr>PowerPoint Presentation</vt:lpstr>
      <vt:lpstr>PowerPoint Presentation</vt:lpstr>
      <vt:lpstr>Rewards and Sanctions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Head</dc:creator>
  <cp:lastModifiedBy>Head</cp:lastModifiedBy>
  <cp:revision>1</cp:revision>
  <dcterms:created xsi:type="dcterms:W3CDTF">2026-07-12T19:27:48Z</dcterms:created>
  <dcterms:modified xsi:type="dcterms:W3CDTF">2026-07-12T19:30:04Z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0x0101008DA04F6A5CFADC49A1169C8516BF0DCC</vt:lpwstr>
  </property>
</Properties>
</file>